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57" r:id="rId2"/>
    <p:sldId id="259" r:id="rId3"/>
    <p:sldId id="258" r:id="rId4"/>
    <p:sldId id="281" r:id="rId5"/>
    <p:sldId id="288" r:id="rId6"/>
    <p:sldId id="260" r:id="rId7"/>
    <p:sldId id="279" r:id="rId8"/>
    <p:sldId id="286" r:id="rId9"/>
    <p:sldId id="285" r:id="rId10"/>
    <p:sldId id="289" r:id="rId11"/>
    <p:sldId id="265" r:id="rId12"/>
    <p:sldId id="261" r:id="rId13"/>
    <p:sldId id="262" r:id="rId14"/>
    <p:sldId id="271" r:id="rId15"/>
    <p:sldId id="264" r:id="rId16"/>
    <p:sldId id="266" r:id="rId17"/>
    <p:sldId id="267" r:id="rId18"/>
    <p:sldId id="268" r:id="rId19"/>
    <p:sldId id="270" r:id="rId20"/>
    <p:sldId id="269" r:id="rId21"/>
    <p:sldId id="280" r:id="rId22"/>
    <p:sldId id="273" r:id="rId23"/>
    <p:sldId id="274" r:id="rId24"/>
    <p:sldId id="284" r:id="rId25"/>
    <p:sldId id="276" r:id="rId26"/>
    <p:sldId id="290" r:id="rId27"/>
    <p:sldId id="283" r:id="rId2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tzan rabina" initials="nr" lastIdx="62" clrIdx="0">
    <p:extLst>
      <p:ext uri="{19B8F6BF-5375-455C-9EA6-DF929625EA0E}">
        <p15:presenceInfo xmlns="" xmlns:p15="http://schemas.microsoft.com/office/powerpoint/2012/main" userId="acbc88c12128f386" providerId="Windows Live"/>
      </p:ext>
    </p:extLst>
  </p:cmAuthor>
  <p:cmAuthor id="2" name="ayalas"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00"/>
    <a:srgbClr val="CC3300"/>
    <a:srgbClr val="4F81BD"/>
    <a:srgbClr val="FFC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02" autoAdjust="0"/>
    <p:restoredTop sz="82801" autoAdjust="0"/>
  </p:normalViewPr>
  <p:slideViewPr>
    <p:cSldViewPr>
      <p:cViewPr varScale="1">
        <p:scale>
          <a:sx n="85" d="100"/>
          <a:sy n="85" d="100"/>
        </p:scale>
        <p:origin x="-918" y="-96"/>
      </p:cViewPr>
      <p:guideLst>
        <p:guide orient="horz" pos="2160"/>
        <p:guide pos="2880"/>
      </p:guideLst>
    </p:cSldViewPr>
  </p:slideViewPr>
  <p:outlineViewPr>
    <p:cViewPr>
      <p:scale>
        <a:sx n="33" d="100"/>
        <a:sy n="33" d="100"/>
      </p:scale>
      <p:origin x="0" y="-29128"/>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2" d="100"/>
          <a:sy n="82" d="100"/>
        </p:scale>
        <p:origin x="-205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1-14T14:22:51.748" idx="51">
    <p:pos x="685" y="2976"/>
    <p:text>הגדלתי כתב והוספתי בכותרת את המילה 'בחינת' כוחה</p:text>
    <p:extLst>
      <p:ext uri="{C676402C-5697-4E1C-873F-D02D1690AC5C}">
        <p15:threadingInfo xmlns=""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2612F36-4353-4E71-BDDE-DFF9513F24B2}" type="datetimeFigureOut">
              <a:rPr lang="he-IL" smtClean="0"/>
              <a:pPr/>
              <a:t>ד'/אייר/תשע"ז</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BEDCA36-950F-48F6-85A4-4FA58D86F16B}" type="slidenum">
              <a:rPr lang="he-IL" smtClean="0"/>
              <a:pPr/>
              <a:t>‹#›</a:t>
            </a:fld>
            <a:endParaRPr lang="he-IL"/>
          </a:p>
        </p:txBody>
      </p:sp>
    </p:spTree>
    <p:extLst>
      <p:ext uri="{BB962C8B-B14F-4D97-AF65-F5344CB8AC3E}">
        <p14:creationId xmlns="" xmlns:p14="http://schemas.microsoft.com/office/powerpoint/2010/main" val="16801497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alcalist.co.il/marketing/articles/0,340,L-3571304,00.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a:t>
            </a:fld>
            <a:endParaRPr lang="he-IL"/>
          </a:p>
        </p:txBody>
      </p:sp>
    </p:spTree>
    <p:extLst>
      <p:ext uri="{BB962C8B-B14F-4D97-AF65-F5344CB8AC3E}">
        <p14:creationId xmlns="" xmlns:p14="http://schemas.microsoft.com/office/powerpoint/2010/main" val="1324191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להקרנה בשיעור.</a:t>
            </a:r>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10</a:t>
            </a:fld>
            <a:endParaRPr lang="he-IL"/>
          </a:p>
        </p:txBody>
      </p:sp>
    </p:spTree>
    <p:extLst>
      <p:ext uri="{BB962C8B-B14F-4D97-AF65-F5344CB8AC3E}">
        <p14:creationId xmlns="" xmlns:p14="http://schemas.microsoft.com/office/powerpoint/2010/main" val="3128235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11</a:t>
            </a:fld>
            <a:endParaRPr lang="he-IL"/>
          </a:p>
        </p:txBody>
      </p:sp>
    </p:spTree>
    <p:extLst>
      <p:ext uri="{BB962C8B-B14F-4D97-AF65-F5344CB8AC3E}">
        <p14:creationId xmlns="" xmlns:p14="http://schemas.microsoft.com/office/powerpoint/2010/main" val="4102283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להקרנה בשיעור</a:t>
            </a:r>
            <a:r>
              <a:rPr lang="he-IL" baseline="0" dirty="0" smtClean="0"/>
              <a:t> (</a:t>
            </a:r>
            <a:r>
              <a:rPr lang="he-IL" b="0" dirty="0" smtClean="0"/>
              <a:t>ההסבר</a:t>
            </a:r>
            <a:r>
              <a:rPr lang="he-IL" b="0" baseline="0" dirty="0" smtClean="0"/>
              <a:t> המלא ב</a:t>
            </a:r>
            <a:r>
              <a:rPr lang="he-IL" b="0" dirty="0" smtClean="0"/>
              <a:t>עמ'</a:t>
            </a:r>
            <a:r>
              <a:rPr lang="he-IL" b="0" baseline="0" dirty="0" smtClean="0"/>
              <a:t> 14-12 בחוברת "הגינות על מפה").</a:t>
            </a:r>
            <a:endParaRPr lang="he-IL" b="0" dirty="0" smtClean="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12</a:t>
            </a:fld>
            <a:endParaRPr lang="he-IL"/>
          </a:p>
        </p:txBody>
      </p:sp>
    </p:spTree>
    <p:extLst>
      <p:ext uri="{BB962C8B-B14F-4D97-AF65-F5344CB8AC3E}">
        <p14:creationId xmlns="" xmlns:p14="http://schemas.microsoft.com/office/powerpoint/2010/main" val="246241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0" baseline="0" dirty="0" smtClean="0"/>
              <a:t>שימו לב: המורה בכיתה זו שינה מעט את הפעילות והכין שלטי הצבעה: "שוליים" ו-"גלעין", בעזרתם הצביעו התלמידים.</a:t>
            </a:r>
          </a:p>
          <a:p>
            <a:pPr marL="0" marR="0" indent="0" algn="r" defTabSz="914400" rtl="1" eaLnBrk="1" fontAlgn="auto" latinLnBrk="0" hangingPunct="1">
              <a:lnSpc>
                <a:spcPct val="100000"/>
              </a:lnSpc>
              <a:spcBef>
                <a:spcPts val="0"/>
              </a:spcBef>
              <a:spcAft>
                <a:spcPts val="0"/>
              </a:spcAft>
              <a:buClrTx/>
              <a:buSzTx/>
              <a:buFontTx/>
              <a:buNone/>
              <a:tabLst/>
              <a:defRPr/>
            </a:pPr>
            <a:endParaRPr lang="he-IL" b="0"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endParaRPr lang="he-IL" b="0" dirty="0" smtClean="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13</a:t>
            </a:fld>
            <a:endParaRPr lang="he-IL"/>
          </a:p>
        </p:txBody>
      </p:sp>
    </p:spTree>
    <p:extLst>
      <p:ext uri="{BB962C8B-B14F-4D97-AF65-F5344CB8AC3E}">
        <p14:creationId xmlns="" xmlns:p14="http://schemas.microsoft.com/office/powerpoint/2010/main" val="2120421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להקרנה בשיעור</a:t>
            </a:r>
            <a:r>
              <a:rPr lang="he-IL" baseline="0" dirty="0" smtClean="0"/>
              <a:t> </a:t>
            </a:r>
            <a:r>
              <a:rPr lang="he-IL" b="0" dirty="0" smtClean="0"/>
              <a:t>(ההסבר</a:t>
            </a:r>
            <a:r>
              <a:rPr lang="he-IL" b="0" baseline="0" dirty="0" smtClean="0"/>
              <a:t> המלא ב</a:t>
            </a:r>
            <a:r>
              <a:rPr lang="he-IL" b="0" dirty="0" smtClean="0"/>
              <a:t>עמ'</a:t>
            </a:r>
            <a:r>
              <a:rPr lang="he-IL" b="0" baseline="0" dirty="0" smtClean="0"/>
              <a:t> 14-12 בחוברת "הגינות על מפה").</a:t>
            </a:r>
            <a:endParaRPr lang="he-IL" b="0" dirty="0" smtClean="0"/>
          </a:p>
          <a:p>
            <a:endParaRPr lang="he-IL" baseline="0" dirty="0" smtClean="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14</a:t>
            </a:fld>
            <a:endParaRPr lang="he-IL"/>
          </a:p>
        </p:txBody>
      </p:sp>
    </p:spTree>
    <p:extLst>
      <p:ext uri="{BB962C8B-B14F-4D97-AF65-F5344CB8AC3E}">
        <p14:creationId xmlns="" xmlns:p14="http://schemas.microsoft.com/office/powerpoint/2010/main" val="804446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להקרנה בשיעור</a:t>
            </a:r>
            <a:r>
              <a:rPr lang="he-IL" baseline="0" dirty="0" smtClean="0"/>
              <a:t> </a:t>
            </a:r>
            <a:r>
              <a:rPr lang="he-IL" b="0" dirty="0" smtClean="0"/>
              <a:t>(ההסבר</a:t>
            </a:r>
            <a:r>
              <a:rPr lang="he-IL" b="0" baseline="0" dirty="0" smtClean="0"/>
              <a:t> המלא ב</a:t>
            </a:r>
            <a:r>
              <a:rPr lang="he-IL" dirty="0" smtClean="0"/>
              <a:t>עמוד 15 בחוברת "הגינות על</a:t>
            </a:r>
            <a:r>
              <a:rPr lang="he-IL" baseline="0" dirty="0" smtClean="0"/>
              <a:t> המפה").</a:t>
            </a:r>
          </a:p>
          <a:p>
            <a:endParaRPr lang="he-IL"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b="0" dirty="0" smtClean="0"/>
              <a:t>למידע נוסף: ראו הקישור לדוח ועדת קדמי, שבחנה את פערי</a:t>
            </a:r>
            <a:r>
              <a:rPr lang="he-IL" b="0" baseline="0" dirty="0" smtClean="0"/>
              <a:t> המחירים בין המרכז לפריפריה: </a:t>
            </a:r>
            <a:r>
              <a:rPr lang="en-US" dirty="0" smtClean="0">
                <a:hlinkClick r:id="rId3"/>
              </a:rPr>
              <a:t>http://www.calcalist.co.il/marketing/articles/0,340,L-3571304,00.html</a:t>
            </a:r>
            <a:endParaRPr lang="he-IL" dirty="0" smtClean="0"/>
          </a:p>
          <a:p>
            <a:r>
              <a:rPr lang="he-IL" b="0" baseline="0" dirty="0" smtClean="0"/>
              <a:t>הוועדה ה</a:t>
            </a:r>
            <a:r>
              <a:rPr lang="he-IL" baseline="0" dirty="0" smtClean="0"/>
              <a:t>מליצה על דרכים שונות להעלאת התחרותיות בשוק ולגיוון רשתות השיווק והמוצרים הנמכרים בהן, כדי להיטיב עם הצרכנים ולאפשר רכישה הוגנת ושוויונית בכל חלקי הארץ.</a:t>
            </a:r>
          </a:p>
          <a:p>
            <a:r>
              <a:rPr lang="he-IL" baseline="0" dirty="0" smtClean="0"/>
              <a:t>(יש להעתיק את הקישור ולהדביקו במנוע החיפוש.)</a:t>
            </a:r>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15</a:t>
            </a:fld>
            <a:endParaRPr lang="he-IL"/>
          </a:p>
        </p:txBody>
      </p:sp>
    </p:spTree>
    <p:extLst>
      <p:ext uri="{BB962C8B-B14F-4D97-AF65-F5344CB8AC3E}">
        <p14:creationId xmlns="" xmlns:p14="http://schemas.microsoft.com/office/powerpoint/2010/main" val="1588095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להקרנה בשיעור</a:t>
            </a:r>
            <a:r>
              <a:rPr lang="he-IL" baseline="0" dirty="0" smtClean="0"/>
              <a:t> </a:t>
            </a:r>
            <a:r>
              <a:rPr lang="he-IL" b="0" dirty="0" smtClean="0"/>
              <a:t>(ההסבר</a:t>
            </a:r>
            <a:r>
              <a:rPr lang="he-IL" b="0" baseline="0" dirty="0" smtClean="0"/>
              <a:t> המלא ב</a:t>
            </a:r>
            <a:r>
              <a:rPr lang="he-IL" b="0" dirty="0" smtClean="0"/>
              <a:t>עמ'</a:t>
            </a:r>
            <a:r>
              <a:rPr lang="he-IL" b="0" baseline="0" dirty="0" smtClean="0"/>
              <a:t> 15 בחוברת "הגינות על המפה").</a:t>
            </a:r>
            <a:endParaRPr lang="he-IL" b="0" dirty="0" smtClean="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16</a:t>
            </a:fld>
            <a:endParaRPr lang="he-IL"/>
          </a:p>
        </p:txBody>
      </p:sp>
    </p:spTree>
    <p:extLst>
      <p:ext uri="{BB962C8B-B14F-4D97-AF65-F5344CB8AC3E}">
        <p14:creationId xmlns="" xmlns:p14="http://schemas.microsoft.com/office/powerpoint/2010/main" val="2921282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להקרנה בשיעור</a:t>
            </a:r>
            <a:r>
              <a:rPr lang="he-IL" baseline="0" dirty="0" smtClean="0"/>
              <a:t> </a:t>
            </a:r>
            <a:r>
              <a:rPr lang="he-IL" b="0" dirty="0" smtClean="0"/>
              <a:t>(ההסבר המלא בעמ' 16-</a:t>
            </a:r>
            <a:r>
              <a:rPr lang="he-IL" b="0" baseline="0" dirty="0" smtClean="0"/>
              <a:t>15 </a:t>
            </a:r>
            <a:r>
              <a:rPr lang="he-IL" b="0" dirty="0" smtClean="0"/>
              <a:t>בחוברת "הגינות על המפה").</a:t>
            </a:r>
          </a:p>
          <a:p>
            <a:r>
              <a:rPr lang="he-IL" b="0" dirty="0" smtClean="0"/>
              <a:t> </a:t>
            </a:r>
          </a:p>
          <a:p>
            <a:r>
              <a:rPr lang="he-IL" b="1" baseline="0" dirty="0" smtClean="0"/>
              <a:t>המסר העיקרי: </a:t>
            </a:r>
            <a:r>
              <a:rPr lang="he-IL" b="0" baseline="0" dirty="0" smtClean="0"/>
              <a:t>יש בכוחה של מדיניות הממשלה להשפיע אי השוויון המרחבי הנוצר כתוצאה מכוחות השוק. בכלל זה ניתן גם לצמצם את חוסר ההגינות המתבטא בפערי המחירים בין הגלעין לשוליים. </a:t>
            </a:r>
          </a:p>
          <a:p>
            <a:r>
              <a:rPr lang="he-IL" b="0" baseline="0" dirty="0" smtClean="0"/>
              <a:t>עד כאן עסקנו בתחומי המזון והפנאי, השקופית הבאה מדגימה אי שוויון מרחבי בתחום שירותי הרפואה.</a:t>
            </a:r>
          </a:p>
          <a:p>
            <a:endParaRPr lang="he-IL" baseline="0" dirty="0" smtClean="0"/>
          </a:p>
          <a:p>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17</a:t>
            </a:fld>
            <a:endParaRPr lang="he-IL"/>
          </a:p>
        </p:txBody>
      </p:sp>
    </p:spTree>
    <p:extLst>
      <p:ext uri="{BB962C8B-B14F-4D97-AF65-F5344CB8AC3E}">
        <p14:creationId xmlns="" xmlns:p14="http://schemas.microsoft.com/office/powerpoint/2010/main" val="1164953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להקרנה בשיעור (ההסבר המלא בעמ' 18-16 בחוברת "הגינות</a:t>
            </a:r>
            <a:r>
              <a:rPr lang="he-IL" baseline="0" dirty="0" smtClean="0"/>
              <a:t> על המפה").</a:t>
            </a:r>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18</a:t>
            </a:fld>
            <a:endParaRPr lang="he-IL"/>
          </a:p>
        </p:txBody>
      </p:sp>
    </p:spTree>
    <p:extLst>
      <p:ext uri="{BB962C8B-B14F-4D97-AF65-F5344CB8AC3E}">
        <p14:creationId xmlns="" xmlns:p14="http://schemas.microsoft.com/office/powerpoint/2010/main" val="1029053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להקרנה בשיעור</a:t>
            </a:r>
            <a:r>
              <a:rPr lang="he-IL" baseline="0" dirty="0" smtClean="0"/>
              <a:t> (</a:t>
            </a:r>
            <a:r>
              <a:rPr lang="he-IL" b="0" dirty="0" smtClean="0"/>
              <a:t>הרחבה – לא נמצא בחוברת).</a:t>
            </a:r>
          </a:p>
          <a:p>
            <a:endParaRPr lang="he-IL" baseline="0" dirty="0" smtClean="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19</a:t>
            </a:fld>
            <a:endParaRPr lang="he-IL"/>
          </a:p>
        </p:txBody>
      </p:sp>
    </p:spTree>
    <p:extLst>
      <p:ext uri="{BB962C8B-B14F-4D97-AF65-F5344CB8AC3E}">
        <p14:creationId xmlns="" xmlns:p14="http://schemas.microsoft.com/office/powerpoint/2010/main" val="3556278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b="0"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2</a:t>
            </a:fld>
            <a:endParaRPr lang="he-IL"/>
          </a:p>
        </p:txBody>
      </p:sp>
    </p:spTree>
    <p:extLst>
      <p:ext uri="{BB962C8B-B14F-4D97-AF65-F5344CB8AC3E}">
        <p14:creationId xmlns="" xmlns:p14="http://schemas.microsoft.com/office/powerpoint/2010/main" val="1305210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b="0" dirty="0" smtClean="0"/>
              <a:t>להקרנה בשיעור (הרחבה – לא מופיע בחוברת).</a:t>
            </a:r>
          </a:p>
          <a:p>
            <a:endParaRPr lang="he-IL" b="0" dirty="0" smtClean="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20</a:t>
            </a:fld>
            <a:endParaRPr lang="he-IL"/>
          </a:p>
        </p:txBody>
      </p:sp>
    </p:spTree>
    <p:extLst>
      <p:ext uri="{BB962C8B-B14F-4D97-AF65-F5344CB8AC3E}">
        <p14:creationId xmlns="" xmlns:p14="http://schemas.microsoft.com/office/powerpoint/2010/main" val="2710032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21</a:t>
            </a:fld>
            <a:endParaRPr lang="he-IL"/>
          </a:p>
        </p:txBody>
      </p:sp>
    </p:spTree>
    <p:extLst>
      <p:ext uri="{BB962C8B-B14F-4D97-AF65-F5344CB8AC3E}">
        <p14:creationId xmlns="" xmlns:p14="http://schemas.microsoft.com/office/powerpoint/2010/main" val="1551260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77500" lnSpcReduction="20000"/>
          </a:bodyPr>
          <a:lstStyle/>
          <a:p>
            <a:r>
              <a:rPr lang="he-IL" b="0" dirty="0" smtClean="0"/>
              <a:t>להקרנה בשיעור</a:t>
            </a:r>
            <a:r>
              <a:rPr lang="he-IL" b="0" baseline="0" dirty="0" smtClean="0"/>
              <a:t> (</a:t>
            </a:r>
            <a:r>
              <a:rPr lang="he-IL" b="0" dirty="0" smtClean="0"/>
              <a:t>ההסבר המלא בעמ' 22-20 בחוברת "הגינות על מפה").</a:t>
            </a:r>
          </a:p>
          <a:p>
            <a:endParaRPr lang="he-IL" b="0" baseline="0" dirty="0" smtClean="0"/>
          </a:p>
          <a:p>
            <a:r>
              <a:rPr lang="he-IL" b="1" u="sng" baseline="0" dirty="0" smtClean="0"/>
              <a:t>הסבר לפעילות דילמת המנכ"ל:</a:t>
            </a:r>
          </a:p>
          <a:p>
            <a:r>
              <a:rPr lang="he-IL" b="0" baseline="0" dirty="0" smtClean="0"/>
              <a:t>הדילמה מבטאת מצב שבו חברה בעלת אינטרסים כלכליים אמורה לספק שירות חיוני לציבור שלם אך מפלה לרעה חלק מהציבור, משום שמתן השירות לציבור זה אינו רווחי דיו. לעתים, במקרים דומים, הממשלה מתערבת ומעניקה לבעלי עסקים תמריצים כספיים ואחרים כדי למנוע את אי השוויון.</a:t>
            </a:r>
          </a:p>
          <a:p>
            <a:endParaRPr lang="he-IL" b="1" baseline="0" dirty="0" smtClean="0"/>
          </a:p>
          <a:p>
            <a:r>
              <a:rPr lang="he-IL" b="1" baseline="0" dirty="0" smtClean="0"/>
              <a:t>מהלך הפעילות:</a:t>
            </a:r>
          </a:p>
          <a:p>
            <a:pPr marL="0" indent="0">
              <a:buNone/>
            </a:pPr>
            <a:r>
              <a:rPr lang="he-IL" baseline="0" dirty="0" smtClean="0"/>
              <a:t>בשלב הראשון: </a:t>
            </a:r>
            <a:r>
              <a:rPr lang="he-IL" sz="1200" dirty="0" smtClean="0"/>
              <a:t>הכיתה תתחלק לשתי קבוצות. כל קבוצה תייצג צד בדילמת המנכ"ל:</a:t>
            </a:r>
            <a:r>
              <a:rPr lang="he-IL" sz="1200" baseline="0" dirty="0" smtClean="0"/>
              <a:t> בעד או נגד העלאת המחירים, ותעלה כמה שיותר טיעונים </a:t>
            </a:r>
          </a:p>
          <a:p>
            <a:pPr marL="0" indent="0">
              <a:buNone/>
            </a:pPr>
            <a:r>
              <a:rPr lang="he-IL" sz="1200" baseline="0" dirty="0" smtClean="0"/>
              <a:t>שיתמכו בעמדתה.</a:t>
            </a:r>
            <a:endParaRPr lang="he-IL" sz="1200" dirty="0" smtClean="0"/>
          </a:p>
          <a:p>
            <a:pPr marL="342900" marR="0" lvl="0" indent="-342900" algn="r" defTabSz="914400" rtl="1" eaLnBrk="1" fontAlgn="auto" latinLnBrk="0" hangingPunct="1">
              <a:lnSpc>
                <a:spcPct val="100000"/>
              </a:lnSpc>
              <a:spcBef>
                <a:spcPts val="0"/>
              </a:spcBef>
              <a:spcAft>
                <a:spcPts val="0"/>
              </a:spcAft>
              <a:buClrTx/>
              <a:buSzTx/>
              <a:buFontTx/>
              <a:buNone/>
              <a:tabLst/>
              <a:defRPr/>
            </a:pPr>
            <a:r>
              <a:rPr lang="he-IL" sz="1200" dirty="0" smtClean="0"/>
              <a:t>בשלב</a:t>
            </a:r>
            <a:r>
              <a:rPr lang="he-IL" sz="1200" baseline="0" dirty="0" smtClean="0"/>
              <a:t> השני: </a:t>
            </a:r>
            <a:r>
              <a:rPr lang="he-IL" sz="1200" dirty="0" smtClean="0"/>
              <a:t>כל קבוצה תשלח נציג שיבטא את עמדת הקבוצה וינסה לשכנע את חברי הקבוצה השנייה בצדקתו.</a:t>
            </a: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lang="he-IL" sz="1200" dirty="0" smtClean="0"/>
          </a:p>
          <a:p>
            <a:pPr marL="342900" marR="0" lvl="0" indent="-342900" algn="r" defTabSz="914400" rtl="1" eaLnBrk="1" fontAlgn="auto" latinLnBrk="0" hangingPunct="1">
              <a:lnSpc>
                <a:spcPct val="100000"/>
              </a:lnSpc>
              <a:spcBef>
                <a:spcPts val="0"/>
              </a:spcBef>
              <a:spcAft>
                <a:spcPts val="0"/>
              </a:spcAft>
              <a:buClrTx/>
              <a:buSzTx/>
              <a:buFontTx/>
              <a:buNone/>
              <a:tabLst/>
              <a:defRPr/>
            </a:pPr>
            <a:r>
              <a:rPr lang="he-IL" sz="1200" dirty="0" smtClean="0"/>
              <a:t>*בעמ' 21 בחוברת מוצגים טיעונים</a:t>
            </a:r>
            <a:r>
              <a:rPr lang="he-IL" sz="1200" baseline="0" dirty="0" smtClean="0"/>
              <a:t> לדוגמה.</a:t>
            </a: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lang="he-IL" sz="1200" baseline="0" dirty="0" smtClean="0"/>
          </a:p>
          <a:p>
            <a:pPr marL="342900" marR="0" lvl="0" indent="-342900" algn="r" defTabSz="914400" rtl="1" eaLnBrk="1" fontAlgn="auto" latinLnBrk="0" hangingPunct="1">
              <a:lnSpc>
                <a:spcPct val="100000"/>
              </a:lnSpc>
              <a:spcBef>
                <a:spcPts val="0"/>
              </a:spcBef>
              <a:spcAft>
                <a:spcPts val="0"/>
              </a:spcAft>
              <a:buClrTx/>
              <a:buSzTx/>
              <a:buFontTx/>
              <a:buNone/>
              <a:tabLst/>
              <a:defRPr/>
            </a:pPr>
            <a:r>
              <a:rPr lang="he-IL" sz="1200" u="sng" baseline="0" dirty="0" smtClean="0"/>
              <a:t>להלן תמצות טיעוני הקבוצה המתנגדת להעלאת מחירים:</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200" baseline="0" dirty="0" smtClean="0"/>
              <a:t>לא הוגן לחייב את כל הצרכנים על שירות שזקוקים לו רק צרכנים המתגוררים בשוליים. ניתן להעלות את המחירים רק ליישובים הקטנים ולהשאיר מחיר נמוך במרכז.</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200" baseline="0" dirty="0" smtClean="0"/>
              <a:t>חשוב לעודד נסיעה באוטובוס על פני רכב פרטי. העלאת מחירי התחבורה הציבורית תגרום לצרכנים לנסוע יותר ברכב פרטי.</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200" baseline="0" dirty="0" smtClean="0"/>
              <a:t>מנוגד לאינטרס החברה לנסוע באוטובוסים ריקים. הצרכנים ילמדו להתאים את עצמם לזמני האוטובוסים ותימנע עליית מחירים.</a:t>
            </a: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lang="he-IL" sz="1200" baseline="0" dirty="0" smtClean="0"/>
          </a:p>
          <a:p>
            <a:pPr marL="342900" marR="0" lvl="0" indent="-342900" algn="r" defTabSz="914400" rtl="1" eaLnBrk="1" fontAlgn="auto" latinLnBrk="0" hangingPunct="1">
              <a:lnSpc>
                <a:spcPct val="100000"/>
              </a:lnSpc>
              <a:spcBef>
                <a:spcPts val="0"/>
              </a:spcBef>
              <a:spcAft>
                <a:spcPts val="0"/>
              </a:spcAft>
              <a:buClrTx/>
              <a:buSzTx/>
              <a:buFontTx/>
              <a:buNone/>
              <a:tabLst/>
              <a:defRPr/>
            </a:pPr>
            <a:r>
              <a:rPr lang="he-IL" sz="1200" u="sng" baseline="0" dirty="0" smtClean="0"/>
              <a:t>להלן תמצית טיעוני הקבוצה התומכת בהעלאת מחירים</a:t>
            </a:r>
            <a:r>
              <a:rPr lang="he-IL" sz="1200" baseline="0" dirty="0" smtClean="0"/>
              <a:t>.</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200" baseline="0" dirty="0" smtClean="0"/>
              <a:t>העלאת מחירים תאפשר מתן שירות טוב יותר לכלל הצרכנים ועדיין תהיה זולה יותר מנסיעה ברכב פרטי.</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200" baseline="0" dirty="0" smtClean="0"/>
              <a:t>העלאת מחירים בכל הקווים תאפשר עלייה קטנה מאוד במחיר הכרטיס. הדבר הוגן יותר מאשר להשאיר רק חלק מן הצרכנים להתמודד עם העלייה במחיר.</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200" baseline="0" dirty="0" smtClean="0"/>
              <a:t>רק רשת אוטובוסים צפופה בכל היישובים ובכל השעות תהיה אלטרנטיבה אמיתית לרכב פרטי ותאפשר את הגישה הירוקה של החברה.</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lang="he-IL" sz="1200" baseline="0" dirty="0" smtClean="0"/>
              <a:t>כשיש פיזור טוב של האוכלוסייה בין המרכז לשוליים, כל האוכלוסייה נהנית ממנו מטעמים ביטחוניים, כלכליים וערכיים. חלוקת העומס הכלכלי של השוליים </a:t>
            </a:r>
          </a:p>
          <a:p>
            <a:pPr marL="342900" marR="0" lvl="0" indent="-342900" algn="r" defTabSz="914400" rtl="1" eaLnBrk="1" fontAlgn="auto" latinLnBrk="0" hangingPunct="1">
              <a:lnSpc>
                <a:spcPct val="100000"/>
              </a:lnSpc>
              <a:spcBef>
                <a:spcPts val="0"/>
              </a:spcBef>
              <a:spcAft>
                <a:spcPts val="0"/>
              </a:spcAft>
              <a:buClrTx/>
              <a:buSzTx/>
              <a:buFont typeface="Arial" pitchFamily="34" charset="0"/>
              <a:buNone/>
              <a:tabLst/>
              <a:defRPr/>
            </a:pPr>
            <a:r>
              <a:rPr lang="he-IL" sz="1200" baseline="0" dirty="0" smtClean="0"/>
              <a:t>        בין כולם, כדאית גם לגלעין וגם לשוליים.</a:t>
            </a:r>
          </a:p>
          <a:p>
            <a:pPr marL="342900" marR="0" lvl="0" indent="-342900" algn="r" defTabSz="914400" rtl="1" eaLnBrk="1" fontAlgn="auto" latinLnBrk="0" hangingPunct="1">
              <a:lnSpc>
                <a:spcPct val="100000"/>
              </a:lnSpc>
              <a:spcBef>
                <a:spcPts val="0"/>
              </a:spcBef>
              <a:spcAft>
                <a:spcPts val="0"/>
              </a:spcAft>
              <a:buClrTx/>
              <a:buSzTx/>
              <a:buFontTx/>
              <a:buNone/>
              <a:tabLst/>
              <a:defRPr/>
            </a:pPr>
            <a:endParaRPr lang="he-IL" sz="1200" baseline="0" dirty="0" smtClean="0"/>
          </a:p>
          <a:p>
            <a:pPr marL="342900" marR="0" lvl="0" indent="-342900" algn="r" defTabSz="914400" rtl="1" eaLnBrk="1" fontAlgn="auto" latinLnBrk="0" hangingPunct="1">
              <a:lnSpc>
                <a:spcPct val="100000"/>
              </a:lnSpc>
              <a:spcBef>
                <a:spcPts val="0"/>
              </a:spcBef>
              <a:spcAft>
                <a:spcPts val="0"/>
              </a:spcAft>
              <a:buClrTx/>
              <a:buSzTx/>
              <a:buFontTx/>
              <a:buNone/>
              <a:tabLst/>
              <a:defRPr/>
            </a:pPr>
            <a:endParaRPr lang="he-IL" sz="1200" dirty="0" smtClean="0"/>
          </a:p>
          <a:p>
            <a:pPr marL="342900" indent="-342900"/>
            <a:endParaRPr lang="he-IL" sz="1200" dirty="0" smtClean="0"/>
          </a:p>
          <a:p>
            <a:endParaRPr lang="he-IL" dirty="0" smtClean="0"/>
          </a:p>
          <a:p>
            <a:endParaRPr lang="he-IL" b="0" baseline="0" dirty="0" smtClean="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22</a:t>
            </a:fld>
            <a:endParaRPr lang="he-IL"/>
          </a:p>
        </p:txBody>
      </p:sp>
    </p:spTree>
    <p:extLst>
      <p:ext uri="{BB962C8B-B14F-4D97-AF65-F5344CB8AC3E}">
        <p14:creationId xmlns="" xmlns:p14="http://schemas.microsoft.com/office/powerpoint/2010/main" val="3465552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להקרנה בשיעור (ההסבר המלא בעמ'</a:t>
            </a:r>
            <a:r>
              <a:rPr lang="he-IL" baseline="0" dirty="0" smtClean="0"/>
              <a:t> 24-23 בחוברת "הגינות על המפה").</a:t>
            </a:r>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23</a:t>
            </a:fld>
            <a:endParaRPr lang="he-IL"/>
          </a:p>
        </p:txBody>
      </p:sp>
    </p:spTree>
    <p:extLst>
      <p:ext uri="{BB962C8B-B14F-4D97-AF65-F5344CB8AC3E}">
        <p14:creationId xmlns="" xmlns:p14="http://schemas.microsoft.com/office/powerpoint/2010/main" val="1545420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b="0" dirty="0" smtClean="0"/>
              <a:t>להקרנה בשיעור (ההסבר</a:t>
            </a:r>
            <a:r>
              <a:rPr lang="he-IL" b="0" baseline="0" dirty="0" smtClean="0"/>
              <a:t> המלא בעמ' 24-23 בחוברת "הגינות על המפה").</a:t>
            </a:r>
            <a:endParaRPr lang="he-IL" b="0" dirty="0" smtClean="0"/>
          </a:p>
          <a:p>
            <a:endParaRPr lang="he-IL" b="0" dirty="0" smtClean="0"/>
          </a:p>
          <a:p>
            <a:r>
              <a:rPr lang="he-IL" b="0" dirty="0" smtClean="0"/>
              <a:t>בשקופית</a:t>
            </a:r>
            <a:r>
              <a:rPr lang="he-IL" b="0" baseline="0" dirty="0" smtClean="0"/>
              <a:t> זו בא לידי ביטוי כלי משמעותי שבאמצעותו הרשות השלטת יכולה לראות את התמונה המלאה ולהגביל</a:t>
            </a:r>
          </a:p>
          <a:p>
            <a:r>
              <a:rPr lang="he-IL" b="0" baseline="0" dirty="0" smtClean="0"/>
              <a:t>בעלי עסקים מלהיות מונופול. המונופול מנציח אי קיום של תחרות עסקית – מצב שבדרך כלל לרעת הצרכן.</a:t>
            </a:r>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24</a:t>
            </a:fld>
            <a:endParaRPr lang="he-IL"/>
          </a:p>
        </p:txBody>
      </p:sp>
    </p:spTree>
    <p:extLst>
      <p:ext uri="{BB962C8B-B14F-4D97-AF65-F5344CB8AC3E}">
        <p14:creationId xmlns="" xmlns:p14="http://schemas.microsoft.com/office/powerpoint/2010/main" val="3164793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להקרנה בשיעור (ההסבר</a:t>
            </a:r>
            <a:r>
              <a:rPr lang="he-IL" baseline="0" dirty="0" smtClean="0"/>
              <a:t> המלא בעמ' 25 בחוברת "הגינות על המפה").</a:t>
            </a:r>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25</a:t>
            </a:fld>
            <a:endParaRPr lang="he-IL"/>
          </a:p>
        </p:txBody>
      </p:sp>
    </p:spTree>
    <p:extLst>
      <p:ext uri="{BB962C8B-B14F-4D97-AF65-F5344CB8AC3E}">
        <p14:creationId xmlns="" xmlns:p14="http://schemas.microsoft.com/office/powerpoint/2010/main" val="763876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להקרנה בשיעור (ההסבר</a:t>
            </a:r>
            <a:r>
              <a:rPr lang="he-IL" baseline="0" dirty="0" smtClean="0"/>
              <a:t> המלא בעמ' 25 בחוברת "הגינות על המפה").</a:t>
            </a:r>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26</a:t>
            </a:fld>
            <a:endParaRPr lang="he-IL"/>
          </a:p>
        </p:txBody>
      </p:sp>
    </p:spTree>
    <p:extLst>
      <p:ext uri="{BB962C8B-B14F-4D97-AF65-F5344CB8AC3E}">
        <p14:creationId xmlns="" xmlns:p14="http://schemas.microsoft.com/office/powerpoint/2010/main" val="1366522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600" b="1" dirty="0" smtClean="0"/>
              <a:t>יש</a:t>
            </a:r>
            <a:r>
              <a:rPr lang="he-IL" sz="1600" b="1" baseline="0" dirty="0" smtClean="0"/>
              <a:t> לך שאלה? הארה? רוצה לשלוח לנו תמונות מהשיעור שנשלב באתר? נשמח לשמוע ממך! </a:t>
            </a:r>
          </a:p>
          <a:p>
            <a:r>
              <a:rPr lang="he-IL" baseline="0" dirty="0" smtClean="0"/>
              <a:t>צוות מחלקת החינוך של המועצה לצרכנות: </a:t>
            </a:r>
            <a:r>
              <a:rPr lang="en-US" baseline="0" dirty="0" smtClean="0"/>
              <a:t>ayalas@consumers.org.il </a:t>
            </a:r>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27</a:t>
            </a:fld>
            <a:endParaRPr lang="he-IL"/>
          </a:p>
        </p:txBody>
      </p:sp>
    </p:spTree>
    <p:extLst>
      <p:ext uri="{BB962C8B-B14F-4D97-AF65-F5344CB8AC3E}">
        <p14:creationId xmlns="" xmlns:p14="http://schemas.microsoft.com/office/powerpoint/2010/main" val="14017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0" baseline="0" dirty="0" smtClean="0"/>
              <a:t>להקרנה בשיעור (הרחבה – לא נמצא בחוברת)</a:t>
            </a:r>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3</a:t>
            </a:fld>
            <a:endParaRPr lang="he-IL"/>
          </a:p>
        </p:txBody>
      </p:sp>
    </p:spTree>
    <p:extLst>
      <p:ext uri="{BB962C8B-B14F-4D97-AF65-F5344CB8AC3E}">
        <p14:creationId xmlns="" xmlns:p14="http://schemas.microsoft.com/office/powerpoint/2010/main" val="1204728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0" baseline="0" dirty="0" smtClean="0"/>
              <a:t>להשמעה בשיעור.</a:t>
            </a:r>
          </a:p>
          <a:p>
            <a:pPr marL="0" marR="0" indent="0" algn="r" defTabSz="914400" rtl="1" eaLnBrk="1" fontAlgn="auto" latinLnBrk="0" hangingPunct="1">
              <a:lnSpc>
                <a:spcPct val="100000"/>
              </a:lnSpc>
              <a:spcBef>
                <a:spcPts val="0"/>
              </a:spcBef>
              <a:spcAft>
                <a:spcPts val="0"/>
              </a:spcAft>
              <a:buClrTx/>
              <a:buSzTx/>
              <a:buFontTx/>
              <a:buNone/>
              <a:tabLst/>
              <a:defRPr/>
            </a:pPr>
            <a:endParaRPr lang="he-IL" b="1"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b="1" baseline="0" dirty="0" smtClean="0"/>
              <a:t>הנפשה: </a:t>
            </a:r>
            <a:r>
              <a:rPr lang="he-IL" b="0" baseline="0" dirty="0" smtClean="0"/>
              <a:t>בלחיצה על צלמית השמע, תישמע כתבת רדיו שסביבה מתרכזת הפעילות.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0" baseline="0" dirty="0" smtClean="0"/>
              <a:t>ניתן להסתפק בהשמעת 3 הדקות הראשונות של הכתבה (מתוך 5), לסיום ההשמעה - עברו</a:t>
            </a:r>
            <a:r>
              <a:rPr lang="he-IL" b="0" cap="none" spc="0" dirty="0" smtClean="0">
                <a:ln>
                  <a:solidFill>
                    <a:schemeClr val="tx1"/>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לשקופית הבאה.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baseline="0" dirty="0" smtClean="0"/>
              <a:t>תוכן כתבת הרדיו: </a:t>
            </a:r>
            <a:r>
              <a:rPr lang="he-IL" b="0" baseline="0" dirty="0" smtClean="0"/>
              <a:t>הכתבה עוסקת </a:t>
            </a:r>
            <a:r>
              <a:rPr lang="he-IL" sz="1200" b="0" baseline="0" dirty="0" smtClean="0"/>
              <a:t>בהבדלים במחירי המזון בין המרכז לפריפריה. הפריפריה מתגלה כיקרה יותר בעשרות אחוזים לעומת המרכז, </a:t>
            </a:r>
            <a:r>
              <a:rPr lang="he-IL" sz="1200" b="0" u="sng" baseline="0" dirty="0" smtClean="0"/>
              <a:t>עקב חוסר התחרות הקיים בפריפריה</a:t>
            </a:r>
            <a:r>
              <a:rPr lang="he-IL" sz="1200" b="0" baseline="0" dirty="0" smtClean="0"/>
              <a:t>, המאפשר לבעלי העסקים בפריפריה להעלות מחירים באין מפרע.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baseline="0" dirty="0" smtClean="0"/>
              <a:t>השיחה בעקבות הפעילות מזמנת דיון במושגים מרכז ושוליים, פערי מחירים ותחרות בין עסקים.</a:t>
            </a:r>
          </a:p>
          <a:p>
            <a:pPr marL="0" marR="0" indent="0" algn="r" defTabSz="914400" rtl="1" eaLnBrk="1" fontAlgn="auto" latinLnBrk="0" hangingPunct="1">
              <a:lnSpc>
                <a:spcPct val="100000"/>
              </a:lnSpc>
              <a:spcBef>
                <a:spcPts val="0"/>
              </a:spcBef>
              <a:spcAft>
                <a:spcPts val="0"/>
              </a:spcAft>
              <a:buClrTx/>
              <a:buSzTx/>
              <a:buFontTx/>
              <a:buNone/>
              <a:tabLst/>
              <a:defRPr/>
            </a:pPr>
            <a:endParaRPr lang="he-IL" b="0"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b="1" u="none" baseline="0" dirty="0" smtClean="0"/>
              <a:t>שימו לב! </a:t>
            </a:r>
            <a:r>
              <a:rPr lang="he-IL" b="0" u="sng" baseline="0" dirty="0" smtClean="0"/>
              <a:t>האישור לשימוש בקובץ הקול ניתן רק לצורך תכנית זו. כל העושה שימוש בקובץ זה לתכלית אחרת, עושה זאת על אחריותו בלבד.</a:t>
            </a:r>
          </a:p>
          <a:p>
            <a:endParaRPr lang="he-IL" sz="1050" b="0" baseline="0" dirty="0" smtClean="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4</a:t>
            </a:fld>
            <a:endParaRPr lang="he-IL"/>
          </a:p>
        </p:txBody>
      </p:sp>
    </p:spTree>
    <p:extLst>
      <p:ext uri="{BB962C8B-B14F-4D97-AF65-F5344CB8AC3E}">
        <p14:creationId xmlns="" xmlns:p14="http://schemas.microsoft.com/office/powerpoint/2010/main" val="1179981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0" baseline="0" dirty="0" smtClean="0"/>
              <a:t>להקרנה בשיעור (הרחבה – לא נמצא בחוברת).</a:t>
            </a:r>
            <a:endParaRPr lang="he-IL" b="0" dirty="0" smtClean="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5</a:t>
            </a:fld>
            <a:endParaRPr lang="he-IL"/>
          </a:p>
        </p:txBody>
      </p:sp>
    </p:spTree>
    <p:extLst>
      <p:ext uri="{BB962C8B-B14F-4D97-AF65-F5344CB8AC3E}">
        <p14:creationId xmlns="" xmlns:p14="http://schemas.microsoft.com/office/powerpoint/2010/main" val="2782097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להקרנה בשיעור.</a:t>
            </a:r>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6</a:t>
            </a:fld>
            <a:endParaRPr lang="he-IL"/>
          </a:p>
        </p:txBody>
      </p:sp>
    </p:spTree>
    <p:extLst>
      <p:ext uri="{BB962C8B-B14F-4D97-AF65-F5344CB8AC3E}">
        <p14:creationId xmlns="" xmlns:p14="http://schemas.microsoft.com/office/powerpoint/2010/main" val="391378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baseline="0" dirty="0" smtClean="0"/>
              <a:t>להקרנה בשיעור (הרחבה – לא נמצא בחוברת).</a:t>
            </a:r>
            <a:endParaRPr lang="he-IL" sz="1400" b="0" dirty="0" smtClean="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7</a:t>
            </a:fld>
            <a:endParaRPr lang="he-IL"/>
          </a:p>
        </p:txBody>
      </p:sp>
    </p:spTree>
    <p:extLst>
      <p:ext uri="{BB962C8B-B14F-4D97-AF65-F5344CB8AC3E}">
        <p14:creationId xmlns="" xmlns:p14="http://schemas.microsoft.com/office/powerpoint/2010/main" val="3520977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b="0" dirty="0" smtClean="0"/>
              <a:t>(ההסבר</a:t>
            </a:r>
            <a:r>
              <a:rPr lang="he-IL" b="0" baseline="0" dirty="0" smtClean="0"/>
              <a:t> המלא לפעילות </a:t>
            </a:r>
            <a:r>
              <a:rPr lang="he-IL" b="0" dirty="0" smtClean="0"/>
              <a:t>בחוברת "הגינות על המפה", החל מעמ' 11 למטה).</a:t>
            </a:r>
          </a:p>
          <a:p>
            <a:endParaRPr lang="he-IL" b="0" dirty="0" smtClean="0"/>
          </a:p>
          <a:p>
            <a:r>
              <a:rPr lang="he-IL" b="1" dirty="0" smtClean="0"/>
              <a:t>שימו לב: לפעילות</a:t>
            </a:r>
            <a:r>
              <a:rPr lang="he-IL" b="1" baseline="0" dirty="0" smtClean="0"/>
              <a:t> הסימולציה הכיתתית </a:t>
            </a:r>
            <a:r>
              <a:rPr lang="he-IL" b="1" u="none" baseline="0" dirty="0" smtClean="0"/>
              <a:t>יש </a:t>
            </a:r>
            <a:r>
              <a:rPr lang="he-IL" b="1" u="sng" baseline="0" dirty="0" smtClean="0"/>
              <a:t>להכין מראש:</a:t>
            </a:r>
            <a:endParaRPr lang="he-IL" b="1" baseline="0" dirty="0" smtClean="0"/>
          </a:p>
          <a:p>
            <a:pPr>
              <a:buFont typeface="Arial" pitchFamily="34" charset="0"/>
              <a:buChar char="•"/>
            </a:pPr>
            <a:r>
              <a:rPr lang="he-IL" b="1" baseline="0" dirty="0" smtClean="0"/>
              <a:t> </a:t>
            </a:r>
            <a:r>
              <a:rPr lang="he-IL" b="0" baseline="0" dirty="0" smtClean="0"/>
              <a:t>5-4 שלטים עם שמות של יישובים שונים במרכז ובפריפריה </a:t>
            </a:r>
          </a:p>
          <a:p>
            <a:pPr>
              <a:buFont typeface="Arial" pitchFamily="34" charset="0"/>
              <a:buChar char="•"/>
            </a:pPr>
            <a:r>
              <a:rPr lang="he-IL" b="0" baseline="0" dirty="0" smtClean="0"/>
              <a:t> 4 שלטים עם שמות של בעלי עסקים</a:t>
            </a:r>
            <a:endParaRPr lang="he-IL" baseline="0" dirty="0" smtClean="0"/>
          </a:p>
          <a:p>
            <a:endParaRPr lang="he-IL" baseline="0" dirty="0" smtClean="0"/>
          </a:p>
          <a:p>
            <a:endParaRPr lang="he-IL" baseline="0" dirty="0" smtClean="0"/>
          </a:p>
          <a:p>
            <a:endParaRPr lang="he-IL" baseline="0" dirty="0" smtClean="0"/>
          </a:p>
          <a:p>
            <a:endParaRPr lang="he-IL"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8</a:t>
            </a:fld>
            <a:endParaRPr lang="he-IL"/>
          </a:p>
        </p:txBody>
      </p:sp>
    </p:spTree>
    <p:extLst>
      <p:ext uri="{BB962C8B-B14F-4D97-AF65-F5344CB8AC3E}">
        <p14:creationId xmlns="" xmlns:p14="http://schemas.microsoft.com/office/powerpoint/2010/main" val="1158577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b="1" u="sng" dirty="0" smtClean="0"/>
              <a:t>הסבר לפעילות הסימולציה:</a:t>
            </a:r>
          </a:p>
          <a:p>
            <a:endParaRPr lang="he-IL" b="1" u="sng" dirty="0" smtClean="0"/>
          </a:p>
          <a:p>
            <a:pPr marL="228600" indent="-228600">
              <a:buAutoNum type="arabicPeriod"/>
            </a:pPr>
            <a:r>
              <a:rPr lang="he-IL" b="1" dirty="0" smtClean="0"/>
              <a:t>פיזור התלמידים בכיתה: </a:t>
            </a:r>
            <a:r>
              <a:rPr lang="he-IL" b="0" dirty="0" smtClean="0"/>
              <a:t>התלמידים מסתובבים</a:t>
            </a:r>
            <a:r>
              <a:rPr lang="he-IL" b="0" baseline="0" dirty="0" smtClean="0"/>
              <a:t> אקראית בכיתה עד שהמורה עוצר אותם במקום. </a:t>
            </a:r>
          </a:p>
          <a:p>
            <a:pPr marL="228600" indent="-228600">
              <a:buAutoNum type="arabicPeriod"/>
            </a:pPr>
            <a:r>
              <a:rPr lang="he-IL" b="1" baseline="0" dirty="0" smtClean="0"/>
              <a:t>חלוקת שלטי היישובים: </a:t>
            </a:r>
            <a:r>
              <a:rPr lang="he-IL" b="0" baseline="0" dirty="0" smtClean="0"/>
              <a:t>המורה בודק היכן יש "ריכוזי אוכלוסייה" גדולים של תלמידים והיכן הם מעטים, מי במרכז ומי בשוליים של הכיתה. לפי בדיקה זו, המורה יחלק שלטים עם שמות ערים מתאימות לקבוצות תלמידים או לבודדים.</a:t>
            </a:r>
          </a:p>
          <a:p>
            <a:pPr marL="228600" indent="-228600">
              <a:buAutoNum type="arabicPeriod"/>
            </a:pPr>
            <a:r>
              <a:rPr lang="he-IL" b="1" baseline="0" dirty="0" smtClean="0"/>
              <a:t>חלוקת שלטי העסקים: </a:t>
            </a:r>
            <a:r>
              <a:rPr lang="he-IL" b="0" baseline="0" dirty="0" smtClean="0"/>
              <a:t>4 תלמידים יקבלו תפקידים של בעלי עסקים. לגבי כל עסק תישאל השאלה: האם כדאי לפתוח את העסק במקום מרכזי או במקום עם אוכלוסיה דלילה יותר? אופי העסק משנה את התשובה לשאלה זו: גן ילדים או מרכול שכונתי יכולים להיות רווחיים גם במקומות דלילי אוכלוסייה מפני שסף הכניסה שלהם נמוך. לעומת זאת, עסקים עם סף כניסה גבוה כמו מרכז קולנוע או סופר גדול, צפויים שלא להיות רווחיים במקומות קטנים עם מעט צרכנים.</a:t>
            </a:r>
          </a:p>
          <a:p>
            <a:pPr marL="228600" indent="-228600">
              <a:buAutoNum type="arabicPeriod"/>
            </a:pPr>
            <a:r>
              <a:rPr lang="he-IL" b="1" baseline="0" dirty="0" smtClean="0"/>
              <a:t>דיון: </a:t>
            </a:r>
            <a:r>
              <a:rPr lang="he-IL" b="0" baseline="0" dirty="0" smtClean="0"/>
              <a:t>במהלך הדיון המורה מציג ומסביר את המושגים הבאים: סף כניסה, טווח מוצר, אי שוויון מרחבי וכוחות השוק (ראו שקופיות עזר למושגים אלו בהמשך המצגת).</a:t>
            </a:r>
            <a:endParaRPr lang="he-IL" b="0" dirty="0"/>
          </a:p>
        </p:txBody>
      </p:sp>
      <p:sp>
        <p:nvSpPr>
          <p:cNvPr id="4" name="מציין מיקום של מספר שקופית 3"/>
          <p:cNvSpPr>
            <a:spLocks noGrp="1"/>
          </p:cNvSpPr>
          <p:nvPr>
            <p:ph type="sldNum" sz="quarter" idx="10"/>
          </p:nvPr>
        </p:nvSpPr>
        <p:spPr/>
        <p:txBody>
          <a:bodyPr/>
          <a:lstStyle/>
          <a:p>
            <a:fld id="{8BEDCA36-950F-48F6-85A4-4FA58D86F16B}" type="slidenum">
              <a:rPr lang="he-IL" smtClean="0"/>
              <a:pPr/>
              <a:t>9</a:t>
            </a:fld>
            <a:endParaRPr lang="he-IL"/>
          </a:p>
        </p:txBody>
      </p:sp>
    </p:spTree>
    <p:extLst>
      <p:ext uri="{BB962C8B-B14F-4D97-AF65-F5344CB8AC3E}">
        <p14:creationId xmlns="" xmlns:p14="http://schemas.microsoft.com/office/powerpoint/2010/main" val="734703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BA5C5A80-9FDD-4831-B60E-2EEC2625CBAB}" type="datetimeFigureOut">
              <a:rPr lang="he-IL" smtClean="0"/>
              <a:pPr/>
              <a:t>ד'/אייר/תשע"ז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FFC0869-C35E-4868-9D63-524E2A779CCF}"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A5C5A80-9FDD-4831-B60E-2EEC2625CBAB}" type="datetimeFigureOut">
              <a:rPr lang="he-IL" smtClean="0"/>
              <a:pPr/>
              <a:t>ד'/אייר/תשע"ז</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FFC0869-C35E-4868-9D63-524E2A779CCF}"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meyda.education.gov.il/files/Mazkirut_Pedagogit/AgafHevraRuach/haginut_11.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file:///\\con-dc\Users\ayalas\My%20Documents\&#1514;&#1499;&#1504;&#1497;&#1514;%20&#1505;&#1508;&#1497;&#1512;&#1500;&#1497;&#1514;\&#1490;&#1497;&#1488;&#1493;&#1490;&#1512;&#1508;&#1497;&#1492;\&#1502;&#1510;&#1490;&#1514;%20&#1492;&#1514;&#1499;&#1504;&#1497;&#1514;%20-%20&#1490;&#1512;&#1505;&#1492;%20&#1505;&#1493;&#1508;&#1497;&#1514;\6469094.mp3"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5.xml"/><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audio" Target="file:///\\con-dc\Users\ayalas\My%20Documents\&#1514;&#1499;&#1504;&#1497;&#1514;%20&#1505;&#1508;&#1497;&#1512;&#1500;&#1497;&#1514;\&#1490;&#1497;&#1488;&#1493;&#1490;&#1512;&#1508;&#1497;&#1492;\&#1502;&#1510;&#1490;&#1514;%20&#1492;&#1514;&#1499;&#1504;&#1497;&#1514;%20-%20&#1490;&#1512;&#1505;&#1492;%20&#1505;&#1493;&#1508;&#1497;&#1514;\6469094.mp3" TargetMode="Externa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3.pn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 y="0"/>
            <a:ext cx="5101061" cy="6858000"/>
          </a:xfrm>
          <a:prstGeom prst="rect">
            <a:avLst/>
          </a:prstGeom>
          <a:noFill/>
          <a:ln w="9525">
            <a:noFill/>
            <a:miter lim="800000"/>
            <a:headEnd/>
            <a:tailEnd/>
          </a:ln>
        </p:spPr>
      </p:pic>
      <p:sp>
        <p:nvSpPr>
          <p:cNvPr id="4" name="TextBox 3"/>
          <p:cNvSpPr txBox="1"/>
          <p:nvPr/>
        </p:nvSpPr>
        <p:spPr>
          <a:xfrm>
            <a:off x="5364088" y="312401"/>
            <a:ext cx="3672408" cy="32162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endParaRPr lang="he-IL" b="1" dirty="0" smtClean="0">
              <a:solidFill>
                <a:schemeClr val="tx2">
                  <a:lumMod val="75000"/>
                </a:schemeClr>
              </a:solidFill>
            </a:endParaRPr>
          </a:p>
          <a:p>
            <a:pPr algn="ctr">
              <a:spcAft>
                <a:spcPts val="600"/>
              </a:spcAft>
            </a:pPr>
            <a:r>
              <a:rPr lang="he-IL" b="1" dirty="0" smtClean="0">
                <a:solidFill>
                  <a:schemeClr val="tx2">
                    <a:lumMod val="75000"/>
                  </a:schemeClr>
                </a:solidFill>
              </a:rPr>
              <a:t>מורים יקרים, </a:t>
            </a:r>
          </a:p>
          <a:p>
            <a:pPr algn="ctr"/>
            <a:r>
              <a:rPr lang="he-IL" b="1" dirty="0" smtClean="0">
                <a:solidFill>
                  <a:schemeClr val="tx2">
                    <a:lumMod val="75000"/>
                  </a:schemeClr>
                </a:solidFill>
              </a:rPr>
              <a:t>מצגת זו מלווה את חוברת התכנית בהגינות בצרכנות ובגיאוגרפיה:</a:t>
            </a:r>
          </a:p>
          <a:p>
            <a:pPr algn="ctr"/>
            <a:r>
              <a:rPr lang="he-IL" b="1" dirty="0" smtClean="0">
                <a:solidFill>
                  <a:schemeClr val="tx2">
                    <a:lumMod val="75000"/>
                  </a:schemeClr>
                </a:solidFill>
              </a:rPr>
              <a:t>"הגינות על המפה".</a:t>
            </a:r>
          </a:p>
          <a:p>
            <a:pPr algn="ctr"/>
            <a:endParaRPr lang="he-IL" b="1" dirty="0" smtClean="0">
              <a:solidFill>
                <a:schemeClr val="tx2">
                  <a:lumMod val="75000"/>
                </a:schemeClr>
              </a:solidFill>
            </a:endParaRPr>
          </a:p>
          <a:p>
            <a:pPr algn="ctr"/>
            <a:r>
              <a:rPr lang="he-IL" b="1" dirty="0" smtClean="0">
                <a:solidFill>
                  <a:schemeClr val="tx2">
                    <a:lumMod val="75000"/>
                  </a:schemeClr>
                </a:solidFill>
              </a:rPr>
              <a:t>מומלץ להיעזר בה במקביל לעיון בחוברת התכנית המופיעה בקובץ </a:t>
            </a:r>
            <a:r>
              <a:rPr lang="en-US" b="1" dirty="0" smtClean="0">
                <a:solidFill>
                  <a:schemeClr val="tx2">
                    <a:lumMod val="75000"/>
                  </a:schemeClr>
                </a:solidFill>
              </a:rPr>
              <a:t>pdf</a:t>
            </a:r>
            <a:r>
              <a:rPr lang="he-IL" b="1" dirty="0" smtClean="0">
                <a:solidFill>
                  <a:schemeClr val="tx2">
                    <a:lumMod val="75000"/>
                  </a:schemeClr>
                </a:solidFill>
              </a:rPr>
              <a:t>:</a:t>
            </a:r>
          </a:p>
          <a:p>
            <a:pPr algn="ctr"/>
            <a:r>
              <a:rPr lang="en-US" b="1" dirty="0" smtClean="0">
                <a:solidFill>
                  <a:schemeClr val="tx2">
                    <a:lumMod val="75000"/>
                  </a:schemeClr>
                </a:solidFill>
                <a:hlinkClick r:id="rId4"/>
              </a:rPr>
              <a:t>http://meyda.education.gov.il/files/Mazkirut_Pedagogit/AgafHevraRuach/haginut_11.pdf</a:t>
            </a:r>
            <a:endParaRPr lang="he-IL" b="1" dirty="0" smtClean="0">
              <a:solidFill>
                <a:schemeClr val="tx2">
                  <a:lumMod val="75000"/>
                </a:schemeClr>
              </a:solidFill>
            </a:endParaRPr>
          </a:p>
        </p:txBody>
      </p:sp>
      <p:sp>
        <p:nvSpPr>
          <p:cNvPr id="5" name="TextBox 4"/>
          <p:cNvSpPr txBox="1"/>
          <p:nvPr/>
        </p:nvSpPr>
        <p:spPr>
          <a:xfrm>
            <a:off x="5616116" y="3717032"/>
            <a:ext cx="3168352" cy="196977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b="1" dirty="0" smtClean="0">
                <a:solidFill>
                  <a:schemeClr val="tx1"/>
                </a:solidFill>
              </a:rPr>
              <a:t>לרשותכם גם מצגת שהוסרו ממנה שקופיות ההסבר למורה. תוכלו להקרין אותה בשיעור לתלמידים.</a:t>
            </a:r>
          </a:p>
          <a:p>
            <a:pPr algn="ctr"/>
            <a:endParaRPr lang="he-IL" b="1" dirty="0">
              <a:solidFill>
                <a:srgbClr val="0070C0"/>
              </a:solidFill>
            </a:endParaRPr>
          </a:p>
          <a:p>
            <a:pPr algn="ctr"/>
            <a:r>
              <a:rPr lang="he-IL" sz="1600" b="1" dirty="0" smtClean="0">
                <a:solidFill>
                  <a:srgbClr val="002060"/>
                </a:solidFill>
              </a:rPr>
              <a:t>שימו לב להסברים</a:t>
            </a:r>
          </a:p>
          <a:p>
            <a:pPr algn="ctr"/>
            <a:r>
              <a:rPr lang="he-IL" sz="1600" b="1" dirty="0" smtClean="0">
                <a:solidFill>
                  <a:srgbClr val="002060"/>
                </a:solidFill>
              </a:rPr>
              <a:t>בתחתית השקפים!</a:t>
            </a:r>
          </a:p>
        </p:txBody>
      </p:sp>
      <p:sp>
        <p:nvSpPr>
          <p:cNvPr id="2" name="מלבן 1"/>
          <p:cNvSpPr/>
          <p:nvPr/>
        </p:nvSpPr>
        <p:spPr>
          <a:xfrm>
            <a:off x="6156176" y="5085184"/>
            <a:ext cx="2088232" cy="57606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82352" y="1454047"/>
            <a:ext cx="8579296" cy="4525963"/>
          </a:xfrm>
        </p:spPr>
        <p:txBody>
          <a:bodyPr/>
          <a:lstStyle/>
          <a:p>
            <a:pPr marL="0" indent="0">
              <a:buNone/>
            </a:pPr>
            <a:r>
              <a:rPr lang="he-IL" sz="2800" b="1" dirty="0" smtClean="0">
                <a:ln w="6600">
                  <a:solidFill>
                    <a:schemeClr val="accent2"/>
                  </a:solidFill>
                  <a:prstDash val="solid"/>
                </a:ln>
                <a:solidFill>
                  <a:srgbClr val="C00000"/>
                </a:solidFill>
                <a:effectLst>
                  <a:outerShdw dist="38100" dir="2700000" algn="tl" rotWithShape="0">
                    <a:schemeClr val="accent2"/>
                  </a:outerShdw>
                </a:effectLst>
              </a:rPr>
              <a:t>לפי דעתך, היכן </a:t>
            </a:r>
            <a:r>
              <a:rPr lang="he-IL" sz="2800" b="1" dirty="0">
                <a:ln w="6600">
                  <a:solidFill>
                    <a:schemeClr val="accent2"/>
                  </a:solidFill>
                  <a:prstDash val="solid"/>
                </a:ln>
                <a:solidFill>
                  <a:srgbClr val="C00000"/>
                </a:solidFill>
                <a:effectLst>
                  <a:outerShdw dist="38100" dir="2700000" algn="tl" rotWithShape="0">
                    <a:schemeClr val="accent2"/>
                  </a:outerShdw>
                </a:effectLst>
              </a:rPr>
              <a:t>בארץ הכי כדאי למקם את העסק </a:t>
            </a:r>
            <a:r>
              <a:rPr lang="he-IL" sz="2800" b="1" dirty="0" smtClean="0">
                <a:ln w="6600">
                  <a:solidFill>
                    <a:schemeClr val="accent2"/>
                  </a:solidFill>
                  <a:prstDash val="solid"/>
                </a:ln>
                <a:solidFill>
                  <a:srgbClr val="C00000"/>
                </a:solidFill>
                <a:effectLst>
                  <a:outerShdw dist="38100" dir="2700000" algn="tl" rotWithShape="0">
                    <a:schemeClr val="accent2"/>
                  </a:outerShdw>
                </a:effectLst>
              </a:rPr>
              <a:t>שלך?</a:t>
            </a:r>
          </a:p>
          <a:p>
            <a:pPr marL="0" indent="0" algn="ctr">
              <a:buNone/>
            </a:pPr>
            <a:r>
              <a:rPr lang="he-IL" sz="2800" b="1" dirty="0" smtClean="0">
                <a:ln w="6600">
                  <a:solidFill>
                    <a:schemeClr val="accent2"/>
                  </a:solidFill>
                  <a:prstDash val="solid"/>
                </a:ln>
                <a:solidFill>
                  <a:srgbClr val="C00000"/>
                </a:solidFill>
                <a:effectLst>
                  <a:outerShdw dist="38100" dir="2700000" algn="tl" rotWithShape="0">
                    <a:schemeClr val="accent2"/>
                  </a:outerShdw>
                </a:effectLst>
              </a:rPr>
              <a:t>היכן הוא יהיה הכי רווחי?</a:t>
            </a:r>
            <a:endParaRPr lang="he-IL" sz="2800" b="1" dirty="0">
              <a:ln w="6600">
                <a:solidFill>
                  <a:schemeClr val="accent2"/>
                </a:solidFill>
                <a:prstDash val="solid"/>
              </a:ln>
              <a:solidFill>
                <a:srgbClr val="C00000"/>
              </a:solidFill>
              <a:effectLst>
                <a:outerShdw dist="38100" dir="2700000" algn="tl" rotWithShape="0">
                  <a:schemeClr val="accent2"/>
                </a:outerShdw>
              </a:effectLst>
            </a:endParaRPr>
          </a:p>
          <a:p>
            <a:endParaRPr lang="he-IL" dirty="0"/>
          </a:p>
        </p:txBody>
      </p:sp>
      <p:pic>
        <p:nvPicPr>
          <p:cNvPr id="4" name="Picture 4" descr="תוצאת תמונה עבור סקיצה של מפת ישראל"/>
          <p:cNvPicPr>
            <a:picLocks noChangeAspect="1" noChangeArrowheads="1"/>
          </p:cNvPicPr>
          <p:nvPr/>
        </p:nvPicPr>
        <p:blipFill>
          <a:blip r:embed="rId3" cstate="print"/>
          <a:srcRect l="6289" t="8813" r="22011"/>
          <a:stretch>
            <a:fillRect/>
          </a:stretch>
        </p:blipFill>
        <p:spPr bwMode="auto">
          <a:xfrm>
            <a:off x="3087828" y="2780754"/>
            <a:ext cx="3040354" cy="3711486"/>
          </a:xfrm>
          <a:prstGeom prst="rect">
            <a:avLst/>
          </a:prstGeom>
          <a:noFill/>
        </p:spPr>
      </p:pic>
      <p:sp>
        <p:nvSpPr>
          <p:cNvPr id="5" name="טבעת 4"/>
          <p:cNvSpPr/>
          <p:nvPr/>
        </p:nvSpPr>
        <p:spPr>
          <a:xfrm>
            <a:off x="3165925" y="3606841"/>
            <a:ext cx="2936310" cy="2198786"/>
          </a:xfrm>
          <a:prstGeom prst="donut">
            <a:avLst>
              <a:gd name="adj" fmla="val 21944"/>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6" name="אליפסה 5"/>
          <p:cNvSpPr/>
          <p:nvPr/>
        </p:nvSpPr>
        <p:spPr>
          <a:xfrm>
            <a:off x="3661972" y="4077072"/>
            <a:ext cx="1944216" cy="1258324"/>
          </a:xfrm>
          <a:prstGeom prst="ellipse">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rot="917531">
            <a:off x="5940512" y="2884854"/>
            <a:ext cx="1655896" cy="523220"/>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28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בגלעין?</a:t>
            </a:r>
            <a:endParaRPr lang="he-IL"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TextBox 7"/>
          <p:cNvSpPr txBox="1"/>
          <p:nvPr/>
        </p:nvSpPr>
        <p:spPr>
          <a:xfrm>
            <a:off x="6342787" y="3855547"/>
            <a:ext cx="2304256" cy="193899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2000" dirty="0" smtClean="0"/>
              <a:t>אזור עירוני צפוף אוכלוסין, שבו מתרכזת עיקר הפעילות הכלכלית, הפוליטית והתרבותית של המדינה. </a:t>
            </a:r>
            <a:endParaRPr lang="he-IL" sz="2000" dirty="0"/>
          </a:p>
        </p:txBody>
      </p:sp>
      <p:sp>
        <p:nvSpPr>
          <p:cNvPr id="9" name="מלבן 8"/>
          <p:cNvSpPr/>
          <p:nvPr/>
        </p:nvSpPr>
        <p:spPr>
          <a:xfrm rot="21004635">
            <a:off x="1217829" y="2876866"/>
            <a:ext cx="1994643" cy="523220"/>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28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בשוליים?</a:t>
            </a:r>
            <a:endParaRPr lang="he-IL"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extBox 9"/>
          <p:cNvSpPr txBox="1"/>
          <p:nvPr/>
        </p:nvSpPr>
        <p:spPr>
          <a:xfrm>
            <a:off x="356818" y="3855547"/>
            <a:ext cx="2520280" cy="2246769"/>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2000" dirty="0" smtClean="0"/>
              <a:t>אזור שאינו נכלל בתחום הגלעין הראשי או גלעיני המשנה של המדינה. אזורי שוליים הם דלילי אוכלוסין והיקף הפעילות הכלכלית והתרבותית המתרחשת בהם קטן. </a:t>
            </a:r>
            <a:endParaRPr lang="he-IL" sz="2000" dirty="0"/>
          </a:p>
        </p:txBody>
      </p:sp>
      <p:graphicFrame>
        <p:nvGraphicFramePr>
          <p:cNvPr id="11" name="טבלה 10"/>
          <p:cNvGraphicFramePr>
            <a:graphicFrameLocks noGrp="1"/>
          </p:cNvGraphicFramePr>
          <p:nvPr/>
        </p:nvGraphicFramePr>
        <p:xfrm>
          <a:off x="0" y="6492240"/>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ב' – פעילות סימולציה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
        <p:nvSpPr>
          <p:cNvPr id="12" name="TextBox 11"/>
          <p:cNvSpPr txBox="1"/>
          <p:nvPr/>
        </p:nvSpPr>
        <p:spPr>
          <a:xfrm>
            <a:off x="665820" y="606749"/>
            <a:ext cx="7812360" cy="769441"/>
          </a:xfrm>
          <a:prstGeom prst="rect">
            <a:avLst/>
          </a:prstGeom>
          <a:noFill/>
        </p:spPr>
        <p:txBody>
          <a:bodyPr wrap="square" rtlCol="1">
            <a:spAutoFit/>
          </a:bodyPr>
          <a:lstStyle/>
          <a:p>
            <a:pPr algn="ctr"/>
            <a:r>
              <a:rPr lang="he-IL" sz="4400" b="1" dirty="0" smtClean="0">
                <a:ln w="6600">
                  <a:solidFill>
                    <a:schemeClr val="accent2"/>
                  </a:solidFill>
                  <a:prstDash val="solid"/>
                </a:ln>
                <a:solidFill>
                  <a:srgbClr val="C00000"/>
                </a:solidFill>
                <a:effectLst>
                  <a:outerShdw dist="38100" dir="2700000" algn="tl" rotWithShape="0">
                    <a:schemeClr val="accent2"/>
                  </a:outerShdw>
                </a:effectLst>
              </a:rPr>
              <a:t>בעל/ת עסק יקר/ה:</a:t>
            </a:r>
            <a:endParaRPr lang="he-IL" sz="4400" b="1" dirty="0">
              <a:ln w="6600">
                <a:solidFill>
                  <a:schemeClr val="accent2"/>
                </a:solidFill>
                <a:prstDash val="solid"/>
              </a:ln>
              <a:solidFill>
                <a:srgbClr val="C00000"/>
              </a:solidFill>
              <a:effectLst>
                <a:outerShdw dist="38100" dir="2700000" algn="tl" rotWithShape="0">
                  <a:schemeClr val="accent2"/>
                </a:outerShdw>
              </a:effectLst>
            </a:endParaRPr>
          </a:p>
        </p:txBody>
      </p:sp>
      <p:pic>
        <p:nvPicPr>
          <p:cNvPr id="14" name="תמונה 1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71600" y="511642"/>
            <a:ext cx="1279537" cy="959653"/>
          </a:xfrm>
          <a:prstGeom prst="rect">
            <a:avLst/>
          </a:prstGeom>
        </p:spPr>
      </p:pic>
      <p:pic>
        <p:nvPicPr>
          <p:cNvPr id="17" name="תמונה 16"/>
          <p:cNvPicPr>
            <a:picLocks noChangeAspect="1"/>
          </p:cNvPicPr>
          <p:nvPr/>
        </p:nvPicPr>
        <p:blipFill>
          <a:blip r:embed="rId5" cstate="print"/>
          <a:stretch>
            <a:fillRect/>
          </a:stretch>
        </p:blipFill>
        <p:spPr>
          <a:xfrm>
            <a:off x="7184207" y="504823"/>
            <a:ext cx="1279537" cy="1017644"/>
          </a:xfrm>
          <a:prstGeom prst="rect">
            <a:avLst/>
          </a:prstGeom>
        </p:spPr>
      </p:pic>
    </p:spTree>
    <p:extLst>
      <p:ext uri="{BB962C8B-B14F-4D97-AF65-F5344CB8AC3E}">
        <p14:creationId xmlns="" xmlns:p14="http://schemas.microsoft.com/office/powerpoint/2010/main" val="3663602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1262479" y="1441597"/>
            <a:ext cx="6760635" cy="4062364"/>
          </a:xfrm>
          <a:prstGeom prst="rect">
            <a:avLst/>
          </a:prstGeom>
          <a:noFill/>
          <a:ln w="9525">
            <a:noFill/>
            <a:miter lim="800000"/>
            <a:headEnd/>
            <a:tailEnd/>
          </a:ln>
          <a:effectLst/>
        </p:spPr>
      </p:pic>
      <p:graphicFrame>
        <p:nvGraphicFramePr>
          <p:cNvPr id="4" name="טבלה 3"/>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ב' – פעילות סימולציה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
        <p:nvSpPr>
          <p:cNvPr id="5" name="TextBox 4"/>
          <p:cNvSpPr txBox="1"/>
          <p:nvPr/>
        </p:nvSpPr>
        <p:spPr>
          <a:xfrm>
            <a:off x="-10592" y="260648"/>
            <a:ext cx="9306780" cy="892552"/>
          </a:xfrm>
          <a:prstGeom prst="rect">
            <a:avLst/>
          </a:prstGeom>
          <a:noFill/>
        </p:spPr>
        <p:txBody>
          <a:bodyPr wrap="square" rtlCol="1">
            <a:spAutoFit/>
          </a:bodyPr>
          <a:lstStyle/>
          <a:p>
            <a:pPr algn="ctr"/>
            <a:r>
              <a:rPr lang="he-IL" sz="2800" b="1" dirty="0" smtClean="0">
                <a:ln w="6600">
                  <a:solidFill>
                    <a:schemeClr val="accent2"/>
                  </a:solidFill>
                  <a:prstDash val="solid"/>
                </a:ln>
                <a:solidFill>
                  <a:srgbClr val="C00000"/>
                </a:solidFill>
                <a:effectLst>
                  <a:outerShdw dist="38100" dir="2700000" algn="tl" rotWithShape="0">
                    <a:schemeClr val="accent2"/>
                  </a:outerShdw>
                </a:effectLst>
              </a:rPr>
              <a:t>גלעין ושוליים בראי הצרכנות: </a:t>
            </a:r>
          </a:p>
          <a:p>
            <a:pPr algn="ctr"/>
            <a:r>
              <a:rPr lang="he-IL" sz="2400" b="1" dirty="0" smtClean="0">
                <a:ln w="6600">
                  <a:solidFill>
                    <a:schemeClr val="accent2"/>
                  </a:solidFill>
                  <a:prstDash val="solid"/>
                </a:ln>
                <a:solidFill>
                  <a:srgbClr val="C00000"/>
                </a:solidFill>
                <a:effectLst>
                  <a:outerShdw dist="38100" dir="2700000" algn="tl" rotWithShape="0">
                    <a:schemeClr val="accent2"/>
                  </a:outerShdw>
                </a:effectLst>
              </a:rPr>
              <a:t>לאילו בעלי עסקים ישתלם יותר לפתוח עסק במרכז? ולאילו בשוליים?</a:t>
            </a:r>
            <a:endParaRPr lang="he-IL" sz="2400" b="1" dirty="0">
              <a:ln w="6600">
                <a:solidFill>
                  <a:schemeClr val="accent2"/>
                </a:solidFill>
                <a:prstDash val="solid"/>
              </a:ln>
              <a:solidFill>
                <a:srgbClr val="C00000"/>
              </a:solidFill>
              <a:effectLst>
                <a:outerShdw dist="38100" dir="2700000" algn="tl" rotWithShape="0">
                  <a:schemeClr val="accent2"/>
                </a:outerShdw>
              </a:effectLst>
            </a:endParaRPr>
          </a:p>
        </p:txBody>
      </p:sp>
      <p:sp>
        <p:nvSpPr>
          <p:cNvPr id="6" name="TextBox 5"/>
          <p:cNvSpPr txBox="1"/>
          <p:nvPr/>
        </p:nvSpPr>
        <p:spPr>
          <a:xfrm>
            <a:off x="-211873" y="5683889"/>
            <a:ext cx="9323825" cy="646331"/>
          </a:xfrm>
          <a:prstGeom prst="rect">
            <a:avLst/>
          </a:prstGeom>
          <a:noFill/>
        </p:spPr>
        <p:txBody>
          <a:bodyPr wrap="square" rtlCol="1">
            <a:spAutoFit/>
          </a:bodyPr>
          <a:lstStyle/>
          <a:p>
            <a:pPr algn="ctr">
              <a:defRPr/>
            </a:pPr>
            <a:r>
              <a:rPr lang="he-IL" sz="2000" b="1" dirty="0" smtClean="0"/>
              <a:t>בתמונה: מתנדבים </a:t>
            </a:r>
            <a:r>
              <a:rPr lang="he-IL" sz="2000" b="1" dirty="0"/>
              <a:t>מהכיתה מציגים את תפקיד בעלי העסקים השונים</a:t>
            </a:r>
            <a:r>
              <a:rPr lang="he-IL" sz="2000" b="1" dirty="0" smtClean="0"/>
              <a:t>. </a:t>
            </a:r>
          </a:p>
          <a:p>
            <a:pPr algn="ctr">
              <a:defRPr/>
            </a:pPr>
            <a:r>
              <a:rPr lang="he-IL" sz="1600" b="1" dirty="0" smtClean="0"/>
              <a:t>התמונה </a:t>
            </a:r>
            <a:r>
              <a:rPr lang="he-IL" sz="1600" b="1" dirty="0"/>
              <a:t>מפעילות </a:t>
            </a:r>
            <a:r>
              <a:rPr lang="he-IL" sz="1600" b="1" dirty="0" smtClean="0"/>
              <a:t>הסימולציה שהעביר המדריך האזורי יוסי שוורץ בחט"ב קציר ב' ברחובות.</a:t>
            </a:r>
            <a:endParaRPr lang="he-IL"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תוצאת תמונה עבור ‪businessman desert‬‏"/>
          <p:cNvPicPr>
            <a:picLocks noChangeAspect="1" noChangeArrowheads="1"/>
          </p:cNvPicPr>
          <p:nvPr/>
        </p:nvPicPr>
        <p:blipFill>
          <a:blip r:embed="rId3" cstate="print"/>
          <a:srcRect/>
          <a:stretch>
            <a:fillRect/>
          </a:stretch>
        </p:blipFill>
        <p:spPr bwMode="auto">
          <a:xfrm>
            <a:off x="179512" y="3212976"/>
            <a:ext cx="5583941" cy="3140968"/>
          </a:xfrm>
          <a:prstGeom prst="rect">
            <a:avLst/>
          </a:prstGeom>
          <a:noFill/>
        </p:spPr>
      </p:pic>
      <p:sp>
        <p:nvSpPr>
          <p:cNvPr id="12" name="מלבן 11"/>
          <p:cNvSpPr/>
          <p:nvPr/>
        </p:nvSpPr>
        <p:spPr>
          <a:xfrm>
            <a:off x="755576" y="719032"/>
            <a:ext cx="7524692" cy="646331"/>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3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סף כניסה</a:t>
            </a:r>
            <a:endParaRPr lang="he-IL"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3" name="TextBox 12"/>
          <p:cNvSpPr txBox="1"/>
          <p:nvPr/>
        </p:nvSpPr>
        <p:spPr>
          <a:xfrm>
            <a:off x="755576" y="1448203"/>
            <a:ext cx="7524980" cy="1200329"/>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2400" dirty="0" smtClean="0"/>
              <a:t>קהל קונים מינימלי הדרוש כדי לקיים עסק או שירות ברווחיות. </a:t>
            </a:r>
          </a:p>
          <a:p>
            <a:pPr algn="ctr"/>
            <a:r>
              <a:rPr lang="he-IL" sz="2400" dirty="0" smtClean="0"/>
              <a:t>במקומות </a:t>
            </a:r>
            <a:r>
              <a:rPr lang="he-IL" sz="2400" dirty="0" err="1" smtClean="0"/>
              <a:t>דלילי</a:t>
            </a:r>
            <a:r>
              <a:rPr lang="he-IL" sz="2400" dirty="0" smtClean="0"/>
              <a:t> אוכלוסייה לעתים אין סף כניסה מְסַפֵּק. משמעות הדבר היא שלא משתלם כלכלית לפתוח עסק במקום. </a:t>
            </a:r>
            <a:endParaRPr lang="he-IL" sz="2400" dirty="0"/>
          </a:p>
        </p:txBody>
      </p:sp>
      <p:graphicFrame>
        <p:nvGraphicFramePr>
          <p:cNvPr id="5" name="טבלה 4"/>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ב' – פעילות סימולציה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803048" y="1160964"/>
            <a:ext cx="7679499" cy="4400981"/>
          </a:xfrm>
          <a:prstGeom prst="rect">
            <a:avLst/>
          </a:prstGeom>
          <a:noFill/>
          <a:ln w="9525">
            <a:noFill/>
            <a:miter lim="800000"/>
            <a:headEnd/>
            <a:tailEnd/>
          </a:ln>
          <a:effectLst/>
        </p:spPr>
      </p:pic>
      <p:sp>
        <p:nvSpPr>
          <p:cNvPr id="3" name="מלבן 2"/>
          <p:cNvSpPr/>
          <p:nvPr/>
        </p:nvSpPr>
        <p:spPr>
          <a:xfrm>
            <a:off x="323528" y="5733256"/>
            <a:ext cx="8568952" cy="646331"/>
          </a:xfrm>
          <a:prstGeom prst="rect">
            <a:avLst/>
          </a:prstGeom>
          <a:solidFill>
            <a:schemeClr val="bg1"/>
          </a:solidFill>
        </p:spPr>
        <p:txBody>
          <a:bodyPr wrap="square">
            <a:spAutoFit/>
          </a:bodyPr>
          <a:lstStyle/>
          <a:p>
            <a:pPr algn="ctr"/>
            <a:r>
              <a:rPr lang="he-IL" sz="2000" b="1" dirty="0" smtClean="0"/>
              <a:t>בתמונה: התלמידים מצביעים מהו המיקום הכדאי לעסקים השונים לפי סף הכניסה. </a:t>
            </a:r>
          </a:p>
          <a:p>
            <a:pPr algn="ctr"/>
            <a:r>
              <a:rPr lang="he-IL" sz="1600" b="1" dirty="0" smtClean="0"/>
              <a:t>התמונה </a:t>
            </a:r>
            <a:r>
              <a:rPr lang="he-IL" sz="1600" b="1" dirty="0"/>
              <a:t>מפעילות הסימולציה שהעביר המדריך האזורי יוסי שוורץ בחט"ב קציר ב' ברחובות</a:t>
            </a:r>
            <a:r>
              <a:rPr lang="he-IL" sz="1600" b="1" dirty="0" smtClean="0"/>
              <a:t>.</a:t>
            </a:r>
            <a:endParaRPr lang="he-IL" sz="1600" dirty="0"/>
          </a:p>
        </p:txBody>
      </p:sp>
      <p:graphicFrame>
        <p:nvGraphicFramePr>
          <p:cNvPr id="4" name="טבלה 3"/>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ב' – פעילות סימולציה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
        <p:nvSpPr>
          <p:cNvPr id="5" name="TextBox 4"/>
          <p:cNvSpPr txBox="1"/>
          <p:nvPr/>
        </p:nvSpPr>
        <p:spPr>
          <a:xfrm>
            <a:off x="-10592" y="260648"/>
            <a:ext cx="9306780" cy="892552"/>
          </a:xfrm>
          <a:prstGeom prst="rect">
            <a:avLst/>
          </a:prstGeom>
          <a:noFill/>
        </p:spPr>
        <p:txBody>
          <a:bodyPr wrap="square" rtlCol="1">
            <a:spAutoFit/>
          </a:bodyPr>
          <a:lstStyle/>
          <a:p>
            <a:pPr algn="ctr"/>
            <a:r>
              <a:rPr lang="he-IL" sz="2800" b="1" dirty="0" smtClean="0">
                <a:ln w="6600">
                  <a:solidFill>
                    <a:schemeClr val="accent2"/>
                  </a:solidFill>
                  <a:prstDash val="solid"/>
                </a:ln>
                <a:solidFill>
                  <a:srgbClr val="C00000"/>
                </a:solidFill>
                <a:effectLst>
                  <a:outerShdw dist="38100" dir="2700000" algn="tl" rotWithShape="0">
                    <a:schemeClr val="accent2"/>
                  </a:outerShdw>
                </a:effectLst>
              </a:rPr>
              <a:t>גלעין ושוליים בראי הצרכנות: </a:t>
            </a:r>
          </a:p>
          <a:p>
            <a:pPr algn="ctr"/>
            <a:r>
              <a:rPr lang="he-IL" sz="2400" b="1" dirty="0" smtClean="0">
                <a:ln w="6600">
                  <a:solidFill>
                    <a:schemeClr val="accent2"/>
                  </a:solidFill>
                  <a:prstDash val="solid"/>
                </a:ln>
                <a:solidFill>
                  <a:srgbClr val="C00000"/>
                </a:solidFill>
                <a:effectLst>
                  <a:outerShdw dist="38100" dir="2700000" algn="tl" rotWithShape="0">
                    <a:schemeClr val="accent2"/>
                  </a:outerShdw>
                </a:effectLst>
              </a:rPr>
              <a:t>לאילו בעלי עסקים ישתלם יותר לפתוח עסק במרכז? ולאילו בשוליים?</a:t>
            </a:r>
            <a:endParaRPr lang="he-IL" sz="2400" b="1" dirty="0">
              <a:ln w="6600">
                <a:solidFill>
                  <a:schemeClr val="accent2"/>
                </a:solidFill>
                <a:prstDash val="solid"/>
              </a:ln>
              <a:solidFill>
                <a:srgbClr val="C00000"/>
              </a:solidFill>
              <a:effectLst>
                <a:outerShdw dist="38100" dir="2700000" algn="tl" rotWithShape="0">
                  <a:schemeClr val="accent2"/>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תוצאת תמונה עבור ‪treasure map‬‏"/>
          <p:cNvPicPr>
            <a:picLocks noChangeAspect="1" noChangeArrowheads="1"/>
          </p:cNvPicPr>
          <p:nvPr/>
        </p:nvPicPr>
        <p:blipFill>
          <a:blip r:embed="rId3" cstate="print"/>
          <a:srcRect/>
          <a:stretch>
            <a:fillRect/>
          </a:stretch>
        </p:blipFill>
        <p:spPr bwMode="auto">
          <a:xfrm>
            <a:off x="2771800" y="2996952"/>
            <a:ext cx="4176464" cy="3341172"/>
          </a:xfrm>
          <a:prstGeom prst="rect">
            <a:avLst/>
          </a:prstGeom>
          <a:noFill/>
          <a:ln w="19050">
            <a:solidFill>
              <a:schemeClr val="tx2">
                <a:lumMod val="75000"/>
              </a:schemeClr>
            </a:solidFill>
          </a:ln>
        </p:spPr>
      </p:pic>
      <p:sp>
        <p:nvSpPr>
          <p:cNvPr id="9" name="מלבן מעוגל 8"/>
          <p:cNvSpPr/>
          <p:nvPr/>
        </p:nvSpPr>
        <p:spPr>
          <a:xfrm>
            <a:off x="0" y="6381328"/>
            <a:ext cx="9144000" cy="47667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Picture 3"/>
          <p:cNvPicPr>
            <a:picLocks noChangeAspect="1" noChangeArrowheads="1"/>
          </p:cNvPicPr>
          <p:nvPr/>
        </p:nvPicPr>
        <p:blipFill>
          <a:blip r:embed="rId4" cstate="print"/>
          <a:srcRect/>
          <a:stretch>
            <a:fillRect/>
          </a:stretch>
        </p:blipFill>
        <p:spPr bwMode="auto">
          <a:xfrm flipH="1">
            <a:off x="1943708" y="4724946"/>
            <a:ext cx="504056" cy="1265667"/>
          </a:xfrm>
          <a:prstGeom prst="rect">
            <a:avLst/>
          </a:prstGeom>
          <a:noFill/>
          <a:ln w="9525">
            <a:noFill/>
            <a:miter lim="800000"/>
            <a:headEnd/>
            <a:tailEnd/>
          </a:ln>
        </p:spPr>
      </p:pic>
      <p:sp>
        <p:nvSpPr>
          <p:cNvPr id="6" name="הסבר אליפטי 5"/>
          <p:cNvSpPr/>
          <p:nvPr/>
        </p:nvSpPr>
        <p:spPr>
          <a:xfrm>
            <a:off x="7631832" y="2924944"/>
            <a:ext cx="1512168" cy="1440160"/>
          </a:xfrm>
          <a:prstGeom prst="wedgeEllipseCallout">
            <a:avLst>
              <a:gd name="adj1" fmla="val -55674"/>
              <a:gd name="adj2" fmla="val 82508"/>
            </a:avLst>
          </a:prstGeom>
          <a:ln w="9525"/>
        </p:spPr>
        <p:style>
          <a:lnRef idx="2">
            <a:schemeClr val="dk1"/>
          </a:lnRef>
          <a:fillRef idx="1">
            <a:schemeClr val="lt1"/>
          </a:fillRef>
          <a:effectRef idx="0">
            <a:schemeClr val="dk1"/>
          </a:effectRef>
          <a:fontRef idx="minor">
            <a:schemeClr val="dk1"/>
          </a:fontRef>
        </p:style>
        <p:txBody>
          <a:bodyPr rtlCol="1" anchor="ctr"/>
          <a:lstStyle/>
          <a:p>
            <a:pPr algn="ctr"/>
            <a:r>
              <a:rPr lang="he-IL" sz="1600" dirty="0" smtClean="0"/>
              <a:t>לא מוצר! </a:t>
            </a:r>
            <a:r>
              <a:rPr lang="he-IL" sz="2800" b="1" dirty="0" smtClean="0"/>
              <a:t>אוצר!</a:t>
            </a:r>
            <a:endParaRPr lang="he-IL" sz="2800" b="1" dirty="0"/>
          </a:p>
        </p:txBody>
      </p:sp>
      <p:pic>
        <p:nvPicPr>
          <p:cNvPr id="7" name="Picture 4"/>
          <p:cNvPicPr>
            <a:picLocks noChangeAspect="1" noChangeArrowheads="1"/>
          </p:cNvPicPr>
          <p:nvPr/>
        </p:nvPicPr>
        <p:blipFill>
          <a:blip r:embed="rId5" cstate="print"/>
          <a:srcRect l="18619"/>
          <a:stretch>
            <a:fillRect/>
          </a:stretch>
        </p:blipFill>
        <p:spPr bwMode="auto">
          <a:xfrm>
            <a:off x="7362557" y="4869160"/>
            <a:ext cx="449803" cy="1121453"/>
          </a:xfrm>
          <a:prstGeom prst="rect">
            <a:avLst/>
          </a:prstGeom>
          <a:noFill/>
          <a:ln w="9525">
            <a:noFill/>
            <a:miter lim="800000"/>
            <a:headEnd/>
            <a:tailEnd/>
          </a:ln>
        </p:spPr>
      </p:pic>
      <p:sp>
        <p:nvSpPr>
          <p:cNvPr id="8" name="הסבר אליפטי 7"/>
          <p:cNvSpPr/>
          <p:nvPr/>
        </p:nvSpPr>
        <p:spPr>
          <a:xfrm>
            <a:off x="35496" y="2348880"/>
            <a:ext cx="2520280" cy="1728192"/>
          </a:xfrm>
          <a:prstGeom prst="wedgeEllipseCallout">
            <a:avLst>
              <a:gd name="adj1" fmla="val 28312"/>
              <a:gd name="adj2" fmla="val 88978"/>
            </a:avLst>
          </a:prstGeom>
          <a:ln w="9525"/>
        </p:spPr>
        <p:style>
          <a:lnRef idx="2">
            <a:schemeClr val="dk1"/>
          </a:lnRef>
          <a:fillRef idx="1">
            <a:schemeClr val="lt1"/>
          </a:fillRef>
          <a:effectRef idx="0">
            <a:schemeClr val="dk1"/>
          </a:effectRef>
          <a:fontRef idx="minor">
            <a:schemeClr val="dk1"/>
          </a:fontRef>
        </p:style>
        <p:txBody>
          <a:bodyPr rtlCol="1" anchor="ctr"/>
          <a:lstStyle/>
          <a:p>
            <a:pPr algn="ctr"/>
            <a:r>
              <a:rPr lang="he-IL" sz="1600" b="1" dirty="0" smtClean="0"/>
              <a:t>אני ממש לא מאמין שאני צריך ללכת את כל זה </a:t>
            </a:r>
          </a:p>
          <a:p>
            <a:pPr algn="ctr"/>
            <a:r>
              <a:rPr lang="he-IL" sz="1600" b="1" dirty="0" smtClean="0"/>
              <a:t>רק בשביל </a:t>
            </a:r>
            <a:r>
              <a:rPr lang="he-IL" sz="2000" b="1" dirty="0" smtClean="0"/>
              <a:t>מוצר</a:t>
            </a:r>
            <a:r>
              <a:rPr lang="he-IL" sz="1600" dirty="0" smtClean="0"/>
              <a:t>...</a:t>
            </a:r>
            <a:endParaRPr lang="he-IL" sz="1600" dirty="0"/>
          </a:p>
        </p:txBody>
      </p:sp>
      <p:sp>
        <p:nvSpPr>
          <p:cNvPr id="11" name="מלבן 10"/>
          <p:cNvSpPr/>
          <p:nvPr/>
        </p:nvSpPr>
        <p:spPr>
          <a:xfrm>
            <a:off x="683568" y="685229"/>
            <a:ext cx="7920592" cy="646331"/>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3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טווח מוצר</a:t>
            </a:r>
            <a:endParaRPr lang="he-IL"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2" name="TextBox 11"/>
          <p:cNvSpPr txBox="1"/>
          <p:nvPr/>
        </p:nvSpPr>
        <p:spPr>
          <a:xfrm>
            <a:off x="683568" y="1376638"/>
            <a:ext cx="7920880" cy="461665"/>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sz="2400" dirty="0" smtClean="0"/>
              <a:t>המרחק המרבי שאדם מוכן לעבור כדי לרכוש מוצר או שירות מסוים</a:t>
            </a:r>
            <a:endParaRPr lang="he-IL" sz="2400" dirty="0"/>
          </a:p>
        </p:txBody>
      </p:sp>
      <p:graphicFrame>
        <p:nvGraphicFramePr>
          <p:cNvPr id="10" name="טבלה 9"/>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ב' – פעילות סימולציה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1560" y="1161011"/>
            <a:ext cx="7920880" cy="1569660"/>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he-IL" sz="2400" b="1" dirty="0" smtClean="0"/>
              <a:t>מבדיקת המועצה הישראלית לצרכנות עולה: </a:t>
            </a:r>
          </a:p>
          <a:p>
            <a:pPr algn="ctr"/>
            <a:r>
              <a:rPr lang="he-IL" sz="2400" u="sng" dirty="0"/>
              <a:t>דווקא באזורי השוליים</a:t>
            </a:r>
            <a:r>
              <a:rPr lang="he-IL" sz="2400" dirty="0"/>
              <a:t> מחירי </a:t>
            </a:r>
            <a:r>
              <a:rPr lang="he-IL" sz="2400" dirty="0" smtClean="0"/>
              <a:t>המוצרים והשירותים </a:t>
            </a:r>
            <a:r>
              <a:rPr lang="he-IL" sz="2400" u="sng" dirty="0" smtClean="0"/>
              <a:t>גבוהים יותר </a:t>
            </a:r>
            <a:r>
              <a:rPr lang="he-IL" sz="2400" dirty="0" smtClean="0"/>
              <a:t>באופן ניכר ממחירי אותם מוצרים ושירותים באזורי הגלעין </a:t>
            </a:r>
          </a:p>
          <a:p>
            <a:pPr algn="ctr"/>
            <a:r>
              <a:rPr lang="he-IL" sz="2400" dirty="0" smtClean="0"/>
              <a:t>(גם בהשוואות שנעשו באותה רשת בין סניפים שונים בארץ). </a:t>
            </a:r>
            <a:endParaRPr lang="he-IL" sz="2400" dirty="0"/>
          </a:p>
        </p:txBody>
      </p:sp>
      <p:sp>
        <p:nvSpPr>
          <p:cNvPr id="3" name="TextBox 2"/>
          <p:cNvSpPr txBox="1"/>
          <p:nvPr/>
        </p:nvSpPr>
        <p:spPr>
          <a:xfrm>
            <a:off x="2267492" y="3103212"/>
            <a:ext cx="4536504" cy="461665"/>
          </a:xfrm>
          <a:prstGeom prst="rect">
            <a:avLst/>
          </a:prstGeom>
          <a:solidFill>
            <a:srgbClr val="FFC000"/>
          </a:solidFill>
        </p:spPr>
        <p:txBody>
          <a:bodyPr wrap="square" rtlCol="1">
            <a:spAutoFit/>
          </a:bodyPr>
          <a:lstStyle/>
          <a:p>
            <a:pPr algn="ctr"/>
            <a:r>
              <a:rPr lang="he-IL" sz="2400" dirty="0" smtClean="0"/>
              <a:t>ממה לדעתכם זה נובע?</a:t>
            </a:r>
            <a:endParaRPr lang="he-IL" sz="2400" dirty="0"/>
          </a:p>
        </p:txBody>
      </p:sp>
      <p:sp>
        <p:nvSpPr>
          <p:cNvPr id="4" name="מלבן 3"/>
          <p:cNvSpPr/>
          <p:nvPr/>
        </p:nvSpPr>
        <p:spPr>
          <a:xfrm>
            <a:off x="1259632" y="3429000"/>
            <a:ext cx="7488832" cy="369332"/>
          </a:xfrm>
          <a:prstGeom prst="rect">
            <a:avLst/>
          </a:prstGeom>
        </p:spPr>
        <p:txBody>
          <a:bodyPr wrap="square">
            <a:spAutoFit/>
          </a:bodyPr>
          <a:lstStyle/>
          <a:p>
            <a:endParaRPr lang="he-IL" dirty="0"/>
          </a:p>
        </p:txBody>
      </p:sp>
      <p:sp>
        <p:nvSpPr>
          <p:cNvPr id="5" name="TextBox 4"/>
          <p:cNvSpPr txBox="1"/>
          <p:nvPr/>
        </p:nvSpPr>
        <p:spPr>
          <a:xfrm>
            <a:off x="761091" y="4502473"/>
            <a:ext cx="2304256"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2000" b="1" dirty="0" smtClean="0"/>
              <a:t>תחרות נמוכה או היעדר תחרות בין בעלי עסקים בשוליים (לעומת הגלעין הרווי בצרכנים ובעסקים)</a:t>
            </a:r>
          </a:p>
        </p:txBody>
      </p:sp>
      <p:sp>
        <p:nvSpPr>
          <p:cNvPr id="6" name="TextBox 5"/>
          <p:cNvSpPr txBox="1"/>
          <p:nvPr/>
        </p:nvSpPr>
        <p:spPr>
          <a:xfrm>
            <a:off x="5940151" y="4515867"/>
            <a:ext cx="2448272"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2000" b="1" dirty="0" smtClean="0"/>
              <a:t>הצורך לשנע (=להסיע) את המוצרים </a:t>
            </a:r>
          </a:p>
          <a:p>
            <a:pPr algn="ctr"/>
            <a:r>
              <a:rPr lang="he-IL" sz="2000" b="1" dirty="0" smtClean="0"/>
              <a:t>רחוק יותר </a:t>
            </a:r>
          </a:p>
          <a:p>
            <a:pPr algn="ctr"/>
            <a:r>
              <a:rPr lang="he-IL" sz="2000" b="1" dirty="0" smtClean="0"/>
              <a:t>(עד לשוליים) </a:t>
            </a:r>
          </a:p>
          <a:p>
            <a:pPr algn="ctr"/>
            <a:r>
              <a:rPr lang="he-IL" sz="2000" b="1" dirty="0" smtClean="0"/>
              <a:t>מגדיל את העלויות</a:t>
            </a:r>
          </a:p>
        </p:txBody>
      </p:sp>
      <p:sp>
        <p:nvSpPr>
          <p:cNvPr id="7" name="TextBox 6"/>
          <p:cNvSpPr txBox="1"/>
          <p:nvPr/>
        </p:nvSpPr>
        <p:spPr>
          <a:xfrm>
            <a:off x="3422629" y="4515867"/>
            <a:ext cx="216024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2000" b="1" dirty="0" smtClean="0"/>
              <a:t>עלויות </a:t>
            </a:r>
            <a:r>
              <a:rPr lang="he-IL" sz="2000" b="1" dirty="0"/>
              <a:t>ה</a:t>
            </a:r>
            <a:r>
              <a:rPr lang="he-IL" sz="2000" b="1" dirty="0" smtClean="0"/>
              <a:t>בנייה</a:t>
            </a:r>
            <a:r>
              <a:rPr lang="he-IL" sz="2000" b="1" dirty="0"/>
              <a:t>, </a:t>
            </a:r>
            <a:r>
              <a:rPr lang="he-IL" sz="2000" b="1" dirty="0" smtClean="0"/>
              <a:t>התחזוקה </a:t>
            </a:r>
            <a:r>
              <a:rPr lang="he-IL" sz="2000" b="1" dirty="0"/>
              <a:t>והעסקת </a:t>
            </a:r>
            <a:r>
              <a:rPr lang="he-IL" sz="2000" b="1" dirty="0" smtClean="0"/>
              <a:t>העובדים </a:t>
            </a:r>
          </a:p>
          <a:p>
            <a:pPr algn="ctr"/>
            <a:r>
              <a:rPr lang="he-IL" sz="2000" b="1" dirty="0" smtClean="0"/>
              <a:t>גבוהות יותר בשוליים</a:t>
            </a:r>
          </a:p>
          <a:p>
            <a:pPr algn="ctr"/>
            <a:r>
              <a:rPr lang="he-IL" sz="2000" b="1" dirty="0" smtClean="0"/>
              <a:t>מאשר </a:t>
            </a:r>
            <a:r>
              <a:rPr lang="he-IL" sz="2000" b="1" dirty="0"/>
              <a:t>בגלעין </a:t>
            </a:r>
          </a:p>
        </p:txBody>
      </p:sp>
      <p:sp>
        <p:nvSpPr>
          <p:cNvPr id="14" name="TextBox 13"/>
          <p:cNvSpPr txBox="1"/>
          <p:nvPr/>
        </p:nvSpPr>
        <p:spPr>
          <a:xfrm>
            <a:off x="0" y="188640"/>
            <a:ext cx="9144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2400" b="1" dirty="0" smtClean="0">
                <a:solidFill>
                  <a:srgbClr val="FF0000"/>
                </a:solidFill>
              </a:rPr>
              <a:t>הסיבה להבדלי המחירים בין הגלעין לשוליים</a:t>
            </a:r>
            <a:endParaRPr lang="he-IL" sz="2400" b="1" dirty="0">
              <a:solidFill>
                <a:srgbClr val="FF0000"/>
              </a:solidFill>
            </a:endParaRPr>
          </a:p>
        </p:txBody>
      </p:sp>
      <p:graphicFrame>
        <p:nvGraphicFramePr>
          <p:cNvPr id="15" name="טבלה 14"/>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ב' – פעילות סימולציה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pic>
        <p:nvPicPr>
          <p:cNvPr id="8" name="תמונה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68110" y="3580945"/>
            <a:ext cx="708546" cy="820710"/>
          </a:xfrm>
          <a:prstGeom prst="rect">
            <a:avLst/>
          </a:prstGeom>
        </p:spPr>
      </p:pic>
      <p:pic>
        <p:nvPicPr>
          <p:cNvPr id="9" name="תמונה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54999" y="3875959"/>
            <a:ext cx="495499" cy="495499"/>
          </a:xfrm>
          <a:prstGeom prst="rect">
            <a:avLst/>
          </a:prstGeom>
        </p:spPr>
      </p:pic>
      <p:pic>
        <p:nvPicPr>
          <p:cNvPr id="16" name="תמונה 1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16537" y="3880112"/>
            <a:ext cx="495499" cy="495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107504" y="520280"/>
            <a:ext cx="8928992" cy="646331"/>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3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כוחות השוק</a:t>
            </a:r>
            <a:endParaRPr lang="he-IL"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TextBox 9"/>
          <p:cNvSpPr txBox="1"/>
          <p:nvPr/>
        </p:nvSpPr>
        <p:spPr>
          <a:xfrm>
            <a:off x="107504" y="1222549"/>
            <a:ext cx="8928992" cy="193899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sz="2400" dirty="0" smtClean="0"/>
              <a:t>שם כללי לכוחות הביקוש וההיצע הפועלים באופן חופשי ומשפיעים על מחירי מוצרים ושירותים ועל הכמויות שלהם בשוק מסוים. </a:t>
            </a:r>
          </a:p>
          <a:p>
            <a:r>
              <a:rPr lang="he-IL" sz="2400" dirty="0" smtClean="0"/>
              <a:t>כוחות השוק גורמים לקונים ומוכרים להיפגש, לנהל משא ומתן ולהסכים לבצע עסקה. המחיר נקבע בנקודת האיזון של הביקוש וההיצע, על פי תנאי השוק שבו הם פועלים. </a:t>
            </a:r>
          </a:p>
        </p:txBody>
      </p:sp>
      <p:grpSp>
        <p:nvGrpSpPr>
          <p:cNvPr id="13" name="קבוצה 12"/>
          <p:cNvGrpSpPr/>
          <p:nvPr/>
        </p:nvGrpSpPr>
        <p:grpSpPr>
          <a:xfrm>
            <a:off x="3028247" y="3280974"/>
            <a:ext cx="5980352" cy="1528558"/>
            <a:chOff x="1333595" y="3189996"/>
            <a:chExt cx="5980352" cy="1528558"/>
          </a:xfrm>
        </p:grpSpPr>
        <p:sp>
          <p:nvSpPr>
            <p:cNvPr id="11" name="מלבן 10"/>
            <p:cNvSpPr/>
            <p:nvPr/>
          </p:nvSpPr>
          <p:spPr>
            <a:xfrm>
              <a:off x="1333595" y="3189996"/>
              <a:ext cx="5980352" cy="646331"/>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3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אי שוויון מרחבי</a:t>
              </a:r>
              <a:endParaRPr lang="he-IL"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2" name="TextBox 11"/>
            <p:cNvSpPr txBox="1"/>
            <p:nvPr/>
          </p:nvSpPr>
          <p:spPr>
            <a:xfrm>
              <a:off x="1333595" y="3887557"/>
              <a:ext cx="5980352" cy="830997"/>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sz="2400" dirty="0" smtClean="0"/>
                <a:t>הבדלים/פערים ברמת הפיתוח בין מקומות במרחב גיאוגרפי מסוים: אזור, מדינה או העולם כולו.</a:t>
              </a:r>
              <a:endParaRPr lang="he-IL" sz="2400" dirty="0"/>
            </a:p>
          </p:txBody>
        </p:sp>
      </p:grpSp>
      <p:pic>
        <p:nvPicPr>
          <p:cNvPr id="6145" name="Picture 1"/>
          <p:cNvPicPr>
            <a:picLocks noChangeAspect="1" noChangeArrowheads="1"/>
          </p:cNvPicPr>
          <p:nvPr/>
        </p:nvPicPr>
        <p:blipFill>
          <a:blip r:embed="rId3" cstate="print"/>
          <a:srcRect/>
          <a:stretch>
            <a:fillRect/>
          </a:stretch>
        </p:blipFill>
        <p:spPr bwMode="auto">
          <a:xfrm>
            <a:off x="539552" y="2761945"/>
            <a:ext cx="2160240" cy="2033100"/>
          </a:xfrm>
          <a:prstGeom prst="rect">
            <a:avLst/>
          </a:prstGeom>
          <a:noFill/>
          <a:ln w="9525">
            <a:noFill/>
            <a:miter lim="800000"/>
            <a:headEnd/>
            <a:tailEnd/>
          </a:ln>
          <a:effectLst/>
        </p:spPr>
      </p:pic>
      <p:pic>
        <p:nvPicPr>
          <p:cNvPr id="8" name="Picture 8" descr="http://www.istockphoto.com/file_thumbview_approve/9765658/2/istockphoto_9765658-cartoon-city.jpg"/>
          <p:cNvPicPr>
            <a:picLocks noChangeAspect="1" noChangeArrowheads="1"/>
          </p:cNvPicPr>
          <p:nvPr/>
        </p:nvPicPr>
        <p:blipFill>
          <a:blip r:embed="rId4" cstate="print"/>
          <a:srcRect/>
          <a:stretch>
            <a:fillRect/>
          </a:stretch>
        </p:blipFill>
        <p:spPr bwMode="auto">
          <a:xfrm>
            <a:off x="7044655" y="4906101"/>
            <a:ext cx="1963944" cy="1622187"/>
          </a:xfrm>
          <a:prstGeom prst="rect">
            <a:avLst/>
          </a:prstGeom>
          <a:noFill/>
          <a:ln w="9525">
            <a:noFill/>
            <a:miter lim="800000"/>
            <a:headEnd/>
            <a:tailEnd/>
          </a:ln>
        </p:spPr>
      </p:pic>
      <p:pic>
        <p:nvPicPr>
          <p:cNvPr id="14" name="Picture 6" descr="http://elflaco.50webs.com/travel/thaicam05/akhavillage-thumb.gif"/>
          <p:cNvPicPr>
            <a:picLocks noChangeAspect="1" noChangeArrowheads="1"/>
          </p:cNvPicPr>
          <p:nvPr/>
        </p:nvPicPr>
        <p:blipFill>
          <a:blip r:embed="rId5" cstate="print"/>
          <a:srcRect b="42395"/>
          <a:stretch>
            <a:fillRect/>
          </a:stretch>
        </p:blipFill>
        <p:spPr bwMode="auto">
          <a:xfrm>
            <a:off x="2967112" y="4906102"/>
            <a:ext cx="1923193" cy="1532008"/>
          </a:xfrm>
          <a:prstGeom prst="rect">
            <a:avLst/>
          </a:prstGeom>
          <a:noFill/>
          <a:ln w="9525">
            <a:noFill/>
            <a:miter lim="800000"/>
            <a:headEnd/>
            <a:tailEnd/>
          </a:ln>
        </p:spPr>
      </p:pic>
      <p:sp>
        <p:nvSpPr>
          <p:cNvPr id="15" name="חץ שמאלה-ימינה 14"/>
          <p:cNvSpPr/>
          <p:nvPr/>
        </p:nvSpPr>
        <p:spPr>
          <a:xfrm>
            <a:off x="4936347" y="5549323"/>
            <a:ext cx="2016224"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16" name="טבלה 15"/>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ב' – פעילות סימולציה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b="11079"/>
          <a:stretch>
            <a:fillRect/>
          </a:stretch>
        </p:blipFill>
        <p:spPr bwMode="auto">
          <a:xfrm>
            <a:off x="179512" y="764704"/>
            <a:ext cx="8830801" cy="208823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79512" y="2780927"/>
            <a:ext cx="8898025" cy="160807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251520" y="4236341"/>
            <a:ext cx="8712968" cy="2168881"/>
          </a:xfrm>
          <a:prstGeom prst="rect">
            <a:avLst/>
          </a:prstGeom>
          <a:noFill/>
          <a:ln w="9525">
            <a:noFill/>
            <a:miter lim="800000"/>
            <a:headEnd/>
            <a:tailEnd/>
          </a:ln>
        </p:spPr>
      </p:pic>
      <p:graphicFrame>
        <p:nvGraphicFramePr>
          <p:cNvPr id="6" name="טבלה 5"/>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ג' – מדינת רווחה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
        <p:nvSpPr>
          <p:cNvPr id="7" name="TextBox 6"/>
          <p:cNvSpPr txBox="1"/>
          <p:nvPr/>
        </p:nvSpPr>
        <p:spPr>
          <a:xfrm>
            <a:off x="0" y="260648"/>
            <a:ext cx="9144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2400" b="1" dirty="0" smtClean="0">
                <a:solidFill>
                  <a:srgbClr val="FF0000"/>
                </a:solidFill>
              </a:rPr>
              <a:t>הגינות, צרכנות ומדיניות רווחה</a:t>
            </a:r>
            <a:endParaRPr lang="he-IL" sz="24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95536" y="908720"/>
            <a:ext cx="8482789" cy="5544616"/>
          </a:xfrm>
          <a:prstGeom prst="rect">
            <a:avLst/>
          </a:prstGeom>
          <a:noFill/>
          <a:ln w="9525">
            <a:noFill/>
            <a:miter lim="800000"/>
            <a:headEnd/>
            <a:tailEnd/>
          </a:ln>
        </p:spPr>
      </p:pic>
      <p:graphicFrame>
        <p:nvGraphicFramePr>
          <p:cNvPr id="4" name="טבלה 3"/>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ג' – מדינת רווחה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
        <p:nvSpPr>
          <p:cNvPr id="6" name="TextBox 5"/>
          <p:cNvSpPr txBox="1"/>
          <p:nvPr/>
        </p:nvSpPr>
        <p:spPr>
          <a:xfrm>
            <a:off x="0" y="332656"/>
            <a:ext cx="9144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2400" b="1" dirty="0" smtClean="0">
                <a:solidFill>
                  <a:srgbClr val="FF0000"/>
                </a:solidFill>
              </a:rPr>
              <a:t>אי שוויון מרחבי ומדינת רווחה</a:t>
            </a:r>
            <a:endParaRPr lang="he-IL" sz="24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915816" y="764704"/>
            <a:ext cx="6048375" cy="18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p:cNvPicPr>
            <a:picLocks noChangeAspect="1" noChangeArrowheads="1"/>
          </p:cNvPicPr>
          <p:nvPr/>
        </p:nvPicPr>
        <p:blipFill>
          <a:blip r:embed="rId4" cstate="print"/>
          <a:srcRect/>
          <a:stretch>
            <a:fillRect/>
          </a:stretch>
        </p:blipFill>
        <p:spPr bwMode="auto">
          <a:xfrm>
            <a:off x="5787036" y="2948840"/>
            <a:ext cx="3157029" cy="3302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4"/>
          <p:cNvPicPr>
            <a:picLocks noChangeAspect="1" noChangeArrowheads="1"/>
          </p:cNvPicPr>
          <p:nvPr/>
        </p:nvPicPr>
        <p:blipFill>
          <a:blip r:embed="rId5" cstate="print"/>
          <a:srcRect/>
          <a:stretch>
            <a:fillRect/>
          </a:stretch>
        </p:blipFill>
        <p:spPr bwMode="auto">
          <a:xfrm>
            <a:off x="755576" y="4437112"/>
            <a:ext cx="4503588" cy="2049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תוצאת תמונה עבור מצוקה פריפריה"/>
          <p:cNvPicPr>
            <a:picLocks noChangeAspect="1" noChangeArrowheads="1"/>
          </p:cNvPicPr>
          <p:nvPr/>
        </p:nvPicPr>
        <p:blipFill>
          <a:blip r:embed="rId6" cstate="print"/>
          <a:srcRect/>
          <a:stretch>
            <a:fillRect/>
          </a:stretch>
        </p:blipFill>
        <p:spPr bwMode="auto">
          <a:xfrm>
            <a:off x="0" y="764704"/>
            <a:ext cx="2417412" cy="3384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תוצאת תמונה עבור מצוקה פריפריה"/>
          <p:cNvPicPr>
            <a:picLocks noChangeAspect="1" noChangeArrowheads="1"/>
          </p:cNvPicPr>
          <p:nvPr/>
        </p:nvPicPr>
        <p:blipFill>
          <a:blip r:embed="rId7" cstate="print"/>
          <a:srcRect/>
          <a:stretch>
            <a:fillRect/>
          </a:stretch>
        </p:blipFill>
        <p:spPr bwMode="auto">
          <a:xfrm>
            <a:off x="2527740" y="2348880"/>
            <a:ext cx="3196388" cy="1984526"/>
          </a:xfrm>
          <a:prstGeom prst="rect">
            <a:avLst/>
          </a:prstGeom>
          <a:noFill/>
        </p:spPr>
      </p:pic>
      <p:sp>
        <p:nvSpPr>
          <p:cNvPr id="9" name="צורה חופשית 8"/>
          <p:cNvSpPr/>
          <p:nvPr/>
        </p:nvSpPr>
        <p:spPr>
          <a:xfrm>
            <a:off x="3523344" y="4110087"/>
            <a:ext cx="1225503" cy="266383"/>
          </a:xfrm>
          <a:custGeom>
            <a:avLst/>
            <a:gdLst>
              <a:gd name="connsiteX0" fmla="*/ 39988 w 1225503"/>
              <a:gd name="connsiteY0" fmla="*/ 245097 h 266383"/>
              <a:gd name="connsiteX1" fmla="*/ 11708 w 1225503"/>
              <a:gd name="connsiteY1" fmla="*/ 160255 h 266383"/>
              <a:gd name="connsiteX2" fmla="*/ 2281 w 1225503"/>
              <a:gd name="connsiteY2" fmla="*/ 131975 h 266383"/>
              <a:gd name="connsiteX3" fmla="*/ 30561 w 1225503"/>
              <a:gd name="connsiteY3" fmla="*/ 18853 h 266383"/>
              <a:gd name="connsiteX4" fmla="*/ 105976 w 1225503"/>
              <a:gd name="connsiteY4" fmla="*/ 0 h 266383"/>
              <a:gd name="connsiteX5" fmla="*/ 784705 w 1225503"/>
              <a:gd name="connsiteY5" fmla="*/ 9426 h 266383"/>
              <a:gd name="connsiteX6" fmla="*/ 1124070 w 1225503"/>
              <a:gd name="connsiteY6" fmla="*/ 18853 h 266383"/>
              <a:gd name="connsiteX7" fmla="*/ 1180631 w 1225503"/>
              <a:gd name="connsiteY7" fmla="*/ 37707 h 266383"/>
              <a:gd name="connsiteX8" fmla="*/ 1218338 w 1225503"/>
              <a:gd name="connsiteY8" fmla="*/ 94268 h 266383"/>
              <a:gd name="connsiteX9" fmla="*/ 1199485 w 1225503"/>
              <a:gd name="connsiteY9" fmla="*/ 150828 h 266383"/>
              <a:gd name="connsiteX10" fmla="*/ 1171204 w 1225503"/>
              <a:gd name="connsiteY10" fmla="*/ 169682 h 266383"/>
              <a:gd name="connsiteX11" fmla="*/ 1086363 w 1225503"/>
              <a:gd name="connsiteY11" fmla="*/ 197962 h 266383"/>
              <a:gd name="connsiteX12" fmla="*/ 1029802 w 1225503"/>
              <a:gd name="connsiteY12" fmla="*/ 216816 h 266383"/>
              <a:gd name="connsiteX13" fmla="*/ 954388 w 1225503"/>
              <a:gd name="connsiteY13" fmla="*/ 235670 h 266383"/>
              <a:gd name="connsiteX14" fmla="*/ 746998 w 1225503"/>
              <a:gd name="connsiteY14" fmla="*/ 245097 h 266383"/>
              <a:gd name="connsiteX15" fmla="*/ 718718 w 1225503"/>
              <a:gd name="connsiteY15" fmla="*/ 254523 h 266383"/>
              <a:gd name="connsiteX16" fmla="*/ 58842 w 1225503"/>
              <a:gd name="connsiteY16" fmla="*/ 245097 h 266383"/>
              <a:gd name="connsiteX17" fmla="*/ 39988 w 1225503"/>
              <a:gd name="connsiteY17" fmla="*/ 188536 h 266383"/>
              <a:gd name="connsiteX18" fmla="*/ 21134 w 1225503"/>
              <a:gd name="connsiteY18" fmla="*/ 113121 h 266383"/>
              <a:gd name="connsiteX19" fmla="*/ 11708 w 1225503"/>
              <a:gd name="connsiteY19" fmla="*/ 103694 h 26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5503" h="266383">
                <a:moveTo>
                  <a:pt x="39988" y="245097"/>
                </a:moveTo>
                <a:lnTo>
                  <a:pt x="11708" y="160255"/>
                </a:lnTo>
                <a:lnTo>
                  <a:pt x="2281" y="131975"/>
                </a:lnTo>
                <a:cubicBezTo>
                  <a:pt x="2724" y="127986"/>
                  <a:pt x="0" y="34133"/>
                  <a:pt x="30561" y="18853"/>
                </a:cubicBezTo>
                <a:cubicBezTo>
                  <a:pt x="53737" y="7265"/>
                  <a:pt x="105976" y="0"/>
                  <a:pt x="105976" y="0"/>
                </a:cubicBezTo>
                <a:lnTo>
                  <a:pt x="784705" y="9426"/>
                </a:lnTo>
                <a:cubicBezTo>
                  <a:pt x="897851" y="11521"/>
                  <a:pt x="1011192" y="10790"/>
                  <a:pt x="1124070" y="18853"/>
                </a:cubicBezTo>
                <a:cubicBezTo>
                  <a:pt x="1143893" y="20269"/>
                  <a:pt x="1180631" y="37707"/>
                  <a:pt x="1180631" y="37707"/>
                </a:cubicBezTo>
                <a:cubicBezTo>
                  <a:pt x="1193200" y="56561"/>
                  <a:pt x="1225503" y="72772"/>
                  <a:pt x="1218338" y="94268"/>
                </a:cubicBezTo>
                <a:cubicBezTo>
                  <a:pt x="1212054" y="113121"/>
                  <a:pt x="1216020" y="139804"/>
                  <a:pt x="1199485" y="150828"/>
                </a:cubicBezTo>
                <a:cubicBezTo>
                  <a:pt x="1190058" y="157113"/>
                  <a:pt x="1181557" y="165080"/>
                  <a:pt x="1171204" y="169682"/>
                </a:cubicBezTo>
                <a:cubicBezTo>
                  <a:pt x="1171170" y="169697"/>
                  <a:pt x="1100520" y="193243"/>
                  <a:pt x="1086363" y="197962"/>
                </a:cubicBezTo>
                <a:lnTo>
                  <a:pt x="1029802" y="216816"/>
                </a:lnTo>
                <a:cubicBezTo>
                  <a:pt x="1003454" y="225599"/>
                  <a:pt x="983641" y="233503"/>
                  <a:pt x="954388" y="235670"/>
                </a:cubicBezTo>
                <a:cubicBezTo>
                  <a:pt x="885376" y="240782"/>
                  <a:pt x="816128" y="241955"/>
                  <a:pt x="746998" y="245097"/>
                </a:cubicBezTo>
                <a:cubicBezTo>
                  <a:pt x="737571" y="248239"/>
                  <a:pt x="728655" y="254523"/>
                  <a:pt x="718718" y="254523"/>
                </a:cubicBezTo>
                <a:cubicBezTo>
                  <a:pt x="498737" y="254523"/>
                  <a:pt x="277791" y="266383"/>
                  <a:pt x="58842" y="245097"/>
                </a:cubicBezTo>
                <a:cubicBezTo>
                  <a:pt x="39062" y="243174"/>
                  <a:pt x="43886" y="208024"/>
                  <a:pt x="39988" y="188536"/>
                </a:cubicBezTo>
                <a:cubicBezTo>
                  <a:pt x="36402" y="170606"/>
                  <a:pt x="30797" y="132447"/>
                  <a:pt x="21134" y="113121"/>
                </a:cubicBezTo>
                <a:cubicBezTo>
                  <a:pt x="19147" y="109146"/>
                  <a:pt x="14850" y="106836"/>
                  <a:pt x="11708" y="103694"/>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solidFill>
                <a:srgbClr val="FF0000"/>
              </a:solidFill>
            </a:endParaRPr>
          </a:p>
        </p:txBody>
      </p:sp>
      <p:graphicFrame>
        <p:nvGraphicFramePr>
          <p:cNvPr id="10" name="טבלה 9"/>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ג' – מדינת רווחה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
        <p:nvSpPr>
          <p:cNvPr id="11" name="TextBox 10"/>
          <p:cNvSpPr txBox="1"/>
          <p:nvPr/>
        </p:nvSpPr>
        <p:spPr>
          <a:xfrm>
            <a:off x="0" y="116632"/>
            <a:ext cx="9144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2400" b="1" dirty="0" smtClean="0">
                <a:solidFill>
                  <a:srgbClr val="FF0000"/>
                </a:solidFill>
              </a:rPr>
              <a:t>עוד דוגמאות למחאה בשוליים על רקע פערים בבריאות, בתחבורה ועוד </a:t>
            </a:r>
            <a:endParaRPr lang="he-IL" sz="24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51920" y="0"/>
            <a:ext cx="5292080" cy="6876000"/>
          </a:xfrm>
          <a:prstGeom prst="rect">
            <a:avLst/>
          </a:prstGeom>
          <a:solidFill>
            <a:schemeClr val="accent6">
              <a:lumMod val="60000"/>
              <a:lumOff val="40000"/>
            </a:schemeClr>
          </a:solidFill>
        </p:spPr>
        <p:txBody>
          <a:bodyPr wrap="square" rtlCol="1">
            <a:spAutoFit/>
          </a:bodyPr>
          <a:lstStyle/>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a:p>
        </p:txBody>
      </p:sp>
      <p:sp>
        <p:nvSpPr>
          <p:cNvPr id="3" name="TextBox 2"/>
          <p:cNvSpPr txBox="1"/>
          <p:nvPr/>
        </p:nvSpPr>
        <p:spPr>
          <a:xfrm>
            <a:off x="263829" y="1316276"/>
            <a:ext cx="3187911" cy="4801314"/>
          </a:xfrm>
          <a:prstGeom prst="rect">
            <a:avLst/>
          </a:prstGeom>
          <a:noFill/>
        </p:spPr>
        <p:txBody>
          <a:bodyPr wrap="square" rtlCol="1">
            <a:spAutoFit/>
          </a:bodyPr>
          <a:lstStyle/>
          <a:p>
            <a:pPr>
              <a:buFont typeface="Arial" pitchFamily="34" charset="0"/>
              <a:buChar char="•"/>
            </a:pPr>
            <a:r>
              <a:rPr lang="he-IL" dirty="0" smtClean="0"/>
              <a:t> גלעין - שוליים</a:t>
            </a:r>
          </a:p>
          <a:p>
            <a:pPr>
              <a:buFont typeface="Arial" pitchFamily="34" charset="0"/>
              <a:buChar char="•"/>
            </a:pPr>
            <a:r>
              <a:rPr lang="he-IL" dirty="0" smtClean="0"/>
              <a:t> סף כניסה</a:t>
            </a:r>
          </a:p>
          <a:p>
            <a:pPr>
              <a:buFont typeface="Arial" pitchFamily="34" charset="0"/>
              <a:buChar char="•"/>
            </a:pPr>
            <a:r>
              <a:rPr lang="he-IL" dirty="0" smtClean="0"/>
              <a:t> טווח מוצר</a:t>
            </a:r>
          </a:p>
          <a:p>
            <a:pPr>
              <a:buFont typeface="Arial" pitchFamily="34" charset="0"/>
              <a:buChar char="•"/>
            </a:pPr>
            <a:r>
              <a:rPr lang="he-IL" dirty="0" smtClean="0"/>
              <a:t> כוחות השוק</a:t>
            </a:r>
          </a:p>
          <a:p>
            <a:pPr>
              <a:buFont typeface="Arial" pitchFamily="34" charset="0"/>
              <a:buChar char="•"/>
            </a:pPr>
            <a:r>
              <a:rPr lang="he-IL" dirty="0" smtClean="0"/>
              <a:t> אי שוויון מרחבי</a:t>
            </a:r>
          </a:p>
          <a:p>
            <a:pPr>
              <a:buFont typeface="Arial" pitchFamily="34" charset="0"/>
              <a:buChar char="•"/>
            </a:pPr>
            <a:r>
              <a:rPr lang="he-IL" dirty="0" smtClean="0"/>
              <a:t> מדינת רווחה</a:t>
            </a:r>
          </a:p>
          <a:p>
            <a:pPr>
              <a:buFont typeface="Arial" pitchFamily="34" charset="0"/>
              <a:buChar char="•"/>
            </a:pPr>
            <a:r>
              <a:rPr lang="he-IL" dirty="0" smtClean="0"/>
              <a:t> שירותים פרטיים לעומת   </a:t>
            </a:r>
          </a:p>
          <a:p>
            <a:r>
              <a:rPr lang="he-IL" dirty="0"/>
              <a:t> </a:t>
            </a:r>
            <a:r>
              <a:rPr lang="he-IL" dirty="0" smtClean="0"/>
              <a:t> שירותים ציבוריים</a:t>
            </a:r>
          </a:p>
          <a:p>
            <a:endParaRPr lang="he-IL" dirty="0"/>
          </a:p>
          <a:p>
            <a:endParaRPr lang="he-IL" dirty="0" smtClean="0"/>
          </a:p>
          <a:p>
            <a:endParaRPr lang="he-IL" dirty="0"/>
          </a:p>
          <a:p>
            <a:endParaRPr lang="he-IL" dirty="0" smtClean="0"/>
          </a:p>
          <a:p>
            <a:endParaRPr lang="he-IL" dirty="0"/>
          </a:p>
          <a:p>
            <a:pPr marL="285750" indent="-285750">
              <a:buFont typeface="Arial" panose="020B0604020202020204" pitchFamily="34" charset="0"/>
              <a:buChar char="•"/>
            </a:pPr>
            <a:r>
              <a:rPr lang="he-IL" dirty="0" smtClean="0"/>
              <a:t>היכולת לספק לצרכנים את אותה כמות ואיכות של מוצרים ושירותים באופן שוויוני, בלי קשר למקום מגוריהם. </a:t>
            </a:r>
            <a:endParaRPr lang="he-IL" dirty="0"/>
          </a:p>
        </p:txBody>
      </p:sp>
      <p:sp>
        <p:nvSpPr>
          <p:cNvPr id="4" name="TextBox 3"/>
          <p:cNvSpPr txBox="1"/>
          <p:nvPr/>
        </p:nvSpPr>
        <p:spPr>
          <a:xfrm>
            <a:off x="0" y="0"/>
            <a:ext cx="9144000" cy="584775"/>
          </a:xfrm>
          <a:prstGeom prst="rect">
            <a:avLst/>
          </a:prstGeom>
          <a:solidFill>
            <a:srgbClr val="4F81BD"/>
          </a:solidFill>
        </p:spPr>
        <p:txBody>
          <a:bodyPr wrap="square" rtlCol="1">
            <a:spAutoFit/>
          </a:bodyPr>
          <a:lstStyle/>
          <a:p>
            <a:pPr algn="ctr"/>
            <a:r>
              <a:rPr lang="he-IL"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שיעור ראשון</a:t>
            </a:r>
            <a:endParaRPr lang="he-IL"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מלבן 4"/>
          <p:cNvSpPr/>
          <p:nvPr/>
        </p:nvSpPr>
        <p:spPr>
          <a:xfrm>
            <a:off x="5500216" y="669945"/>
            <a:ext cx="1595309" cy="646331"/>
          </a:xfrm>
          <a:prstGeom prst="rect">
            <a:avLst/>
          </a:prstGeom>
          <a:noFill/>
        </p:spPr>
        <p:txBody>
          <a:bodyPr wrap="none" lIns="91440" tIns="45720" rIns="91440" bIns="45720">
            <a:spAutoFit/>
          </a:bodyPr>
          <a:lstStyle/>
          <a:p>
            <a:pPr algn="ctr"/>
            <a:r>
              <a:rPr lang="he-IL"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מטרות:</a:t>
            </a:r>
            <a:endParaRPr lang="he-IL"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TextBox 5"/>
          <p:cNvSpPr txBox="1"/>
          <p:nvPr/>
        </p:nvSpPr>
        <p:spPr>
          <a:xfrm>
            <a:off x="4317650" y="1426036"/>
            <a:ext cx="3960440" cy="4524315"/>
          </a:xfrm>
          <a:prstGeom prst="rect">
            <a:avLst/>
          </a:prstGeom>
          <a:noFill/>
        </p:spPr>
        <p:txBody>
          <a:bodyPr wrap="square" rtlCol="1">
            <a:spAutoFit/>
          </a:bodyPr>
          <a:lstStyle/>
          <a:p>
            <a:pPr marL="342900" indent="-342900">
              <a:buFont typeface="+mj-lt"/>
              <a:buAutoNum type="arabicPeriod"/>
            </a:pPr>
            <a:r>
              <a:rPr lang="he-IL" dirty="0" smtClean="0"/>
              <a:t>הגדרה ואפיון של גלעין ושוליים מבחינה כלכלית-גיאוגרפית.</a:t>
            </a:r>
          </a:p>
          <a:p>
            <a:pPr marL="342900" indent="-342900">
              <a:buFont typeface="+mj-lt"/>
              <a:buAutoNum type="arabicPeriod"/>
            </a:pPr>
            <a:endParaRPr lang="he-IL" dirty="0" smtClean="0"/>
          </a:p>
          <a:p>
            <a:pPr marL="342900" indent="-342900">
              <a:buFont typeface="+mj-lt"/>
              <a:buAutoNum type="arabicPeriod"/>
            </a:pPr>
            <a:r>
              <a:rPr lang="he-IL" dirty="0" smtClean="0"/>
              <a:t>בחינת ההשפעה של המיקום הגיאוגרפי על קבלת שירותים ונגישות לשירותים כגון מזון, רפואה ופנאי.</a:t>
            </a:r>
          </a:p>
          <a:p>
            <a:pPr marL="342900" indent="-342900">
              <a:buFont typeface="+mj-lt"/>
              <a:buAutoNum type="arabicPeriod"/>
            </a:pPr>
            <a:endParaRPr lang="he-IL" dirty="0" smtClean="0"/>
          </a:p>
          <a:p>
            <a:pPr marL="342900" indent="-342900">
              <a:buFont typeface="+mj-lt"/>
              <a:buAutoNum type="arabicPeriod"/>
            </a:pPr>
            <a:r>
              <a:rPr lang="he-IL" dirty="0" smtClean="0"/>
              <a:t>הבנת המשמעות של מדינת ישראל כמדינת רווחה בהקשר של הגינות בצרכנות, תוך הבחנה בין שירותים פרטיים לציבוריים.</a:t>
            </a:r>
          </a:p>
          <a:p>
            <a:pPr marL="342900" indent="-342900">
              <a:buFont typeface="+mj-lt"/>
              <a:buAutoNum type="arabicPeriod"/>
            </a:pPr>
            <a:endParaRPr lang="he-IL" dirty="0" smtClean="0"/>
          </a:p>
          <a:p>
            <a:pPr marL="342900" indent="-342900">
              <a:buFont typeface="+mj-lt"/>
              <a:buAutoNum type="arabicPeriod"/>
            </a:pPr>
            <a:r>
              <a:rPr lang="he-IL" dirty="0" smtClean="0"/>
              <a:t>חשיפה לחוסר ההגינות בצרכנות, הנובע מנגישות לא שוויונית לשירותים בשוליים לעומת הגלעין.</a:t>
            </a:r>
          </a:p>
          <a:p>
            <a:pPr marL="342900" indent="-342900">
              <a:buFont typeface="+mj-lt"/>
              <a:buAutoNum type="arabicPeriod"/>
            </a:pPr>
            <a:endParaRPr lang="he-IL" dirty="0" smtClean="0"/>
          </a:p>
        </p:txBody>
      </p:sp>
      <p:sp>
        <p:nvSpPr>
          <p:cNvPr id="7" name="מלבן 6"/>
          <p:cNvSpPr/>
          <p:nvPr/>
        </p:nvSpPr>
        <p:spPr>
          <a:xfrm>
            <a:off x="628690" y="665542"/>
            <a:ext cx="2738250" cy="646331"/>
          </a:xfrm>
          <a:prstGeom prst="rect">
            <a:avLst/>
          </a:prstGeom>
        </p:spPr>
        <p:txBody>
          <a:bodyPr wrap="none">
            <a:spAutoFit/>
          </a:bodyPr>
          <a:lstStyle/>
          <a:p>
            <a:pPr algn="ctr"/>
            <a:r>
              <a:rPr lang="he-IL"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מושגים בג"ג:</a:t>
            </a:r>
            <a:endParaRPr lang="he-IL"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מלבן 8"/>
          <p:cNvSpPr/>
          <p:nvPr/>
        </p:nvSpPr>
        <p:spPr>
          <a:xfrm>
            <a:off x="263829" y="3687492"/>
            <a:ext cx="3532605" cy="1200329"/>
          </a:xfrm>
          <a:prstGeom prst="rect">
            <a:avLst/>
          </a:prstGeom>
        </p:spPr>
        <p:txBody>
          <a:bodyPr wrap="square">
            <a:spAutoFit/>
          </a:bodyPr>
          <a:lstStyle/>
          <a:p>
            <a:pPr algn="ctr"/>
            <a:r>
              <a:rPr lang="he-IL"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ההקשר </a:t>
            </a:r>
          </a:p>
          <a:p>
            <a:pPr algn="ctr"/>
            <a:r>
              <a:rPr lang="he-IL"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להגינות בצרכנות: </a:t>
            </a:r>
            <a:endParaRPr lang="he-IL"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לבן 14"/>
          <p:cNvSpPr/>
          <p:nvPr/>
        </p:nvSpPr>
        <p:spPr>
          <a:xfrm>
            <a:off x="0" y="4032448"/>
            <a:ext cx="9144000" cy="24928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אליפסה 2"/>
          <p:cNvSpPr/>
          <p:nvPr/>
        </p:nvSpPr>
        <p:spPr>
          <a:xfrm>
            <a:off x="7380312" y="840147"/>
            <a:ext cx="1337783" cy="1238945"/>
          </a:xfrm>
          <a:prstGeom prst="ellipse">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טבעת 3"/>
          <p:cNvSpPr/>
          <p:nvPr/>
        </p:nvSpPr>
        <p:spPr>
          <a:xfrm>
            <a:off x="470236" y="842118"/>
            <a:ext cx="1584176" cy="1340768"/>
          </a:xfrm>
          <a:prstGeom prst="donut">
            <a:avLst>
              <a:gd name="adj" fmla="val 21944"/>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 name="TextBox 4"/>
          <p:cNvSpPr txBox="1"/>
          <p:nvPr/>
        </p:nvSpPr>
        <p:spPr>
          <a:xfrm>
            <a:off x="3504017" y="2577127"/>
            <a:ext cx="1944216" cy="369332"/>
          </a:xfrm>
          <a:prstGeom prst="rect">
            <a:avLst/>
          </a:prstGeom>
          <a:noFill/>
        </p:spPr>
        <p:txBody>
          <a:bodyPr wrap="square" rtlCol="1">
            <a:spAutoFit/>
          </a:bodyPr>
          <a:lstStyle/>
          <a:p>
            <a:r>
              <a:rPr lang="he-IL" dirty="0" smtClean="0"/>
              <a:t>ריבוי אוכלוסייה</a:t>
            </a:r>
            <a:endParaRPr lang="he-IL" dirty="0"/>
          </a:p>
        </p:txBody>
      </p:sp>
      <p:sp>
        <p:nvSpPr>
          <p:cNvPr id="6" name="TextBox 5"/>
          <p:cNvSpPr txBox="1"/>
          <p:nvPr/>
        </p:nvSpPr>
        <p:spPr>
          <a:xfrm>
            <a:off x="3961278" y="3560328"/>
            <a:ext cx="1440160" cy="369332"/>
          </a:xfrm>
          <a:prstGeom prst="rect">
            <a:avLst/>
          </a:prstGeom>
          <a:noFill/>
        </p:spPr>
        <p:txBody>
          <a:bodyPr wrap="square" rtlCol="1">
            <a:spAutoFit/>
          </a:bodyPr>
          <a:lstStyle/>
          <a:p>
            <a:r>
              <a:rPr lang="he-IL" dirty="0" smtClean="0"/>
              <a:t>תחרות גדולה</a:t>
            </a:r>
            <a:endParaRPr lang="he-IL" dirty="0"/>
          </a:p>
        </p:txBody>
      </p:sp>
      <p:sp>
        <p:nvSpPr>
          <p:cNvPr id="7" name="TextBox 6"/>
          <p:cNvSpPr txBox="1"/>
          <p:nvPr/>
        </p:nvSpPr>
        <p:spPr>
          <a:xfrm>
            <a:off x="3095836" y="2207795"/>
            <a:ext cx="2952328" cy="369332"/>
          </a:xfrm>
          <a:prstGeom prst="rect">
            <a:avLst/>
          </a:prstGeom>
          <a:noFill/>
        </p:spPr>
        <p:txBody>
          <a:bodyPr wrap="square" rtlCol="1">
            <a:spAutoFit/>
          </a:bodyPr>
          <a:lstStyle/>
          <a:p>
            <a:r>
              <a:rPr lang="he-IL" dirty="0" smtClean="0"/>
              <a:t>נגישות בלתי מספקת לשירותים</a:t>
            </a:r>
            <a:endParaRPr lang="he-IL" dirty="0"/>
          </a:p>
        </p:txBody>
      </p:sp>
      <p:sp>
        <p:nvSpPr>
          <p:cNvPr id="9" name="מלבן 8"/>
          <p:cNvSpPr/>
          <p:nvPr/>
        </p:nvSpPr>
        <p:spPr>
          <a:xfrm>
            <a:off x="3816376" y="3219263"/>
            <a:ext cx="1672254" cy="369332"/>
          </a:xfrm>
          <a:prstGeom prst="rect">
            <a:avLst/>
          </a:prstGeom>
        </p:spPr>
        <p:txBody>
          <a:bodyPr wrap="none">
            <a:spAutoFit/>
          </a:bodyPr>
          <a:lstStyle/>
          <a:p>
            <a:r>
              <a:rPr lang="he-IL" dirty="0" smtClean="0"/>
              <a:t>מיעוט אוכלוסייה </a:t>
            </a:r>
            <a:endParaRPr lang="he-IL" dirty="0"/>
          </a:p>
        </p:txBody>
      </p:sp>
      <p:sp>
        <p:nvSpPr>
          <p:cNvPr id="10" name="מלבן 9"/>
          <p:cNvSpPr/>
          <p:nvPr/>
        </p:nvSpPr>
        <p:spPr>
          <a:xfrm>
            <a:off x="3931922" y="1850594"/>
            <a:ext cx="1407757" cy="369332"/>
          </a:xfrm>
          <a:prstGeom prst="rect">
            <a:avLst/>
          </a:prstGeom>
        </p:spPr>
        <p:txBody>
          <a:bodyPr wrap="none">
            <a:spAutoFit/>
          </a:bodyPr>
          <a:lstStyle/>
          <a:p>
            <a:r>
              <a:rPr lang="he-IL" dirty="0" smtClean="0"/>
              <a:t>תחרות קטנה </a:t>
            </a:r>
            <a:endParaRPr lang="he-IL" dirty="0"/>
          </a:p>
        </p:txBody>
      </p:sp>
      <p:sp>
        <p:nvSpPr>
          <p:cNvPr id="11" name="מלבן 10"/>
          <p:cNvSpPr/>
          <p:nvPr/>
        </p:nvSpPr>
        <p:spPr>
          <a:xfrm>
            <a:off x="3599163" y="2893703"/>
            <a:ext cx="2278188" cy="369332"/>
          </a:xfrm>
          <a:prstGeom prst="rect">
            <a:avLst/>
          </a:prstGeom>
        </p:spPr>
        <p:txBody>
          <a:bodyPr wrap="none">
            <a:spAutoFit/>
          </a:bodyPr>
          <a:lstStyle/>
          <a:p>
            <a:r>
              <a:rPr lang="he-IL" dirty="0" smtClean="0"/>
              <a:t>נגישות טובה לשירותים </a:t>
            </a:r>
            <a:endParaRPr lang="he-IL" dirty="0"/>
          </a:p>
        </p:txBody>
      </p:sp>
      <p:sp>
        <p:nvSpPr>
          <p:cNvPr id="13" name="TextBox 12"/>
          <p:cNvSpPr txBox="1"/>
          <p:nvPr/>
        </p:nvSpPr>
        <p:spPr>
          <a:xfrm>
            <a:off x="2254153" y="4302406"/>
            <a:ext cx="5457424" cy="1938992"/>
          </a:xfrm>
          <a:prstGeom prst="rect">
            <a:avLst/>
          </a:prstGeom>
          <a:noFill/>
        </p:spPr>
        <p:txBody>
          <a:bodyPr wrap="square" rtlCol="1">
            <a:spAutoFit/>
          </a:bodyPr>
          <a:lstStyle/>
          <a:p>
            <a:pPr algn="ctr"/>
            <a:r>
              <a:rPr lang="he-IL" sz="2400" dirty="0" smtClean="0"/>
              <a:t>ההבדלים הגיאוגרפיים יוצרים ניגודי אינטרסים </a:t>
            </a:r>
          </a:p>
          <a:p>
            <a:pPr algn="ctr"/>
            <a:r>
              <a:rPr lang="he-IL" sz="2400" dirty="0" smtClean="0"/>
              <a:t>בין בעלי עסקים המבקשים להרוויח </a:t>
            </a:r>
          </a:p>
          <a:p>
            <a:pPr algn="ctr"/>
            <a:r>
              <a:rPr lang="he-IL" sz="2400" dirty="0" smtClean="0"/>
              <a:t>לבין הצרכנים הזקוקים לשירותיהם.</a:t>
            </a:r>
          </a:p>
          <a:p>
            <a:pPr algn="ctr"/>
            <a:r>
              <a:rPr lang="he-IL" sz="2400" dirty="0" smtClean="0"/>
              <a:t>בין שניהם ניצבת המדינה, שמטרתה להגביר את רווחת כל הצדדים במידת האפשר.</a:t>
            </a:r>
            <a:endParaRPr lang="he-IL" sz="2400" dirty="0"/>
          </a:p>
        </p:txBody>
      </p:sp>
      <p:pic>
        <p:nvPicPr>
          <p:cNvPr id="3074" name="Picture 2" descr="תוצאת תמונה עבור ‪a consumer‬‏"/>
          <p:cNvPicPr>
            <a:picLocks noChangeAspect="1" noChangeArrowheads="1"/>
          </p:cNvPicPr>
          <p:nvPr/>
        </p:nvPicPr>
        <p:blipFill>
          <a:blip r:embed="rId3" cstate="print"/>
          <a:srcRect/>
          <a:stretch>
            <a:fillRect/>
          </a:stretch>
        </p:blipFill>
        <p:spPr bwMode="auto">
          <a:xfrm>
            <a:off x="370782" y="4387353"/>
            <a:ext cx="1783085" cy="1783085"/>
          </a:xfrm>
          <a:prstGeom prst="rect">
            <a:avLst/>
          </a:prstGeom>
          <a:noFill/>
        </p:spPr>
      </p:pic>
      <p:pic>
        <p:nvPicPr>
          <p:cNvPr id="3076" name="Picture 4" descr="roi-expert"/>
          <p:cNvPicPr>
            <a:picLocks noChangeAspect="1" noChangeArrowheads="1"/>
          </p:cNvPicPr>
          <p:nvPr/>
        </p:nvPicPr>
        <p:blipFill>
          <a:blip r:embed="rId4" cstate="print"/>
          <a:srcRect/>
          <a:stretch>
            <a:fillRect/>
          </a:stretch>
        </p:blipFill>
        <p:spPr bwMode="auto">
          <a:xfrm>
            <a:off x="7819607" y="4308919"/>
            <a:ext cx="720080" cy="1946884"/>
          </a:xfrm>
          <a:prstGeom prst="rect">
            <a:avLst/>
          </a:prstGeom>
          <a:noFill/>
        </p:spPr>
      </p:pic>
      <p:graphicFrame>
        <p:nvGraphicFramePr>
          <p:cNvPr id="16" name="טבלה 15"/>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סיכום</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
        <p:nvSpPr>
          <p:cNvPr id="17" name="TextBox 16"/>
          <p:cNvSpPr txBox="1"/>
          <p:nvPr/>
        </p:nvSpPr>
        <p:spPr>
          <a:xfrm>
            <a:off x="0" y="116632"/>
            <a:ext cx="9144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2400" b="1" dirty="0" smtClean="0">
                <a:solidFill>
                  <a:srgbClr val="FF0000"/>
                </a:solidFill>
              </a:rPr>
              <a:t>לסיכום ההבדלים בין הגלעין לשוליים:</a:t>
            </a:r>
            <a:endParaRPr lang="he-IL" sz="2400" b="1" dirty="0">
              <a:solidFill>
                <a:srgbClr val="FF0000"/>
              </a:solidFill>
            </a:endParaRPr>
          </a:p>
        </p:txBody>
      </p:sp>
      <p:sp>
        <p:nvSpPr>
          <p:cNvPr id="18" name="TextBox 17"/>
          <p:cNvSpPr txBox="1"/>
          <p:nvPr/>
        </p:nvSpPr>
        <p:spPr>
          <a:xfrm>
            <a:off x="470236" y="963512"/>
            <a:ext cx="8422244" cy="830997"/>
          </a:xfrm>
          <a:prstGeom prst="rect">
            <a:avLst/>
          </a:prstGeom>
          <a:noFill/>
        </p:spPr>
        <p:txBody>
          <a:bodyPr wrap="square" rtlCol="1">
            <a:spAutoFit/>
          </a:bodyPr>
          <a:lstStyle/>
          <a:p>
            <a:pPr algn="ctr"/>
            <a:r>
              <a:rPr lang="he-IL" sz="2400" b="1" dirty="0" smtClean="0">
                <a:solidFill>
                  <a:srgbClr val="FF0000"/>
                </a:solidFill>
              </a:rPr>
              <a:t>לאן תשייכו את התיאורים הנזכרים מטה? </a:t>
            </a:r>
          </a:p>
          <a:p>
            <a:pPr algn="ctr"/>
            <a:r>
              <a:rPr lang="he-IL" sz="2400" b="1" dirty="0" smtClean="0">
                <a:solidFill>
                  <a:srgbClr val="FF0000"/>
                </a:solidFill>
              </a:rPr>
              <a:t>לגלעין או לשוליים?</a:t>
            </a:r>
            <a:endParaRPr lang="he-IL" sz="2400" b="1" dirty="0">
              <a:solidFill>
                <a:srgbClr val="FF0000"/>
              </a:solidFill>
            </a:endParaRPr>
          </a:p>
        </p:txBody>
      </p:sp>
      <p:sp>
        <p:nvSpPr>
          <p:cNvPr id="19" name="מלבן 18"/>
          <p:cNvSpPr/>
          <p:nvPr/>
        </p:nvSpPr>
        <p:spPr>
          <a:xfrm>
            <a:off x="7473319" y="2347611"/>
            <a:ext cx="1151768" cy="523220"/>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28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גלעין</a:t>
            </a:r>
            <a:endParaRPr lang="he-IL"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0" name="מלבן 19"/>
          <p:cNvSpPr/>
          <p:nvPr/>
        </p:nvSpPr>
        <p:spPr>
          <a:xfrm>
            <a:off x="561676" y="2390258"/>
            <a:ext cx="1401296" cy="523220"/>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28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שוליים</a:t>
            </a:r>
            <a:endParaRPr lang="he-IL"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51920" y="558000"/>
            <a:ext cx="5292080" cy="6300000"/>
          </a:xfrm>
          <a:prstGeom prst="rect">
            <a:avLst/>
          </a:prstGeom>
          <a:solidFill>
            <a:schemeClr val="accent6">
              <a:lumMod val="60000"/>
              <a:lumOff val="40000"/>
            </a:schemeClr>
          </a:solidFill>
        </p:spPr>
        <p:txBody>
          <a:bodyPr wrap="square" rtlCol="1">
            <a:spAutoFit/>
          </a:bodyPr>
          <a:lstStyle/>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a:p>
        </p:txBody>
      </p:sp>
      <p:sp>
        <p:nvSpPr>
          <p:cNvPr id="5" name="מלבן 4"/>
          <p:cNvSpPr/>
          <p:nvPr/>
        </p:nvSpPr>
        <p:spPr>
          <a:xfrm>
            <a:off x="5700306" y="584775"/>
            <a:ext cx="1595309" cy="646331"/>
          </a:xfrm>
          <a:prstGeom prst="rect">
            <a:avLst/>
          </a:prstGeom>
          <a:noFill/>
        </p:spPr>
        <p:txBody>
          <a:bodyPr wrap="none" lIns="91440" tIns="45720" rIns="91440" bIns="45720">
            <a:spAutoFit/>
          </a:bodyPr>
          <a:lstStyle/>
          <a:p>
            <a:pPr algn="ctr"/>
            <a:r>
              <a:rPr lang="he-IL"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מטרות:</a:t>
            </a:r>
            <a:endParaRPr lang="he-IL"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מלבן 6"/>
          <p:cNvSpPr/>
          <p:nvPr/>
        </p:nvSpPr>
        <p:spPr>
          <a:xfrm>
            <a:off x="402830" y="628349"/>
            <a:ext cx="2866489" cy="646331"/>
          </a:xfrm>
          <a:prstGeom prst="rect">
            <a:avLst/>
          </a:prstGeom>
        </p:spPr>
        <p:txBody>
          <a:bodyPr wrap="none">
            <a:spAutoFit/>
          </a:bodyPr>
          <a:lstStyle/>
          <a:p>
            <a:pPr algn="ctr"/>
            <a:r>
              <a:rPr lang="he-IL"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מושגים בג"ג: </a:t>
            </a:r>
            <a:endParaRPr lang="he-IL"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מלבן 8"/>
          <p:cNvSpPr/>
          <p:nvPr/>
        </p:nvSpPr>
        <p:spPr>
          <a:xfrm>
            <a:off x="4139952" y="1340768"/>
            <a:ext cx="4749440" cy="4524315"/>
          </a:xfrm>
          <a:prstGeom prst="rect">
            <a:avLst/>
          </a:prstGeom>
        </p:spPr>
        <p:txBody>
          <a:bodyPr wrap="square">
            <a:spAutoFit/>
          </a:bodyPr>
          <a:lstStyle/>
          <a:p>
            <a:pPr marL="342900" indent="-342900">
              <a:buFont typeface="+mj-lt"/>
              <a:buAutoNum type="arabicPeriod"/>
            </a:pPr>
            <a:r>
              <a:rPr lang="he-IL" dirty="0" smtClean="0"/>
              <a:t>הבנת המניעים של בעלי העסקים בגלעין ובשוליים והשלכותיהם על מידת ההגינות שהם נוקטים כלפי הצרכנים.</a:t>
            </a:r>
          </a:p>
          <a:p>
            <a:pPr marL="342900" indent="-342900">
              <a:buFont typeface="+mj-lt"/>
              <a:buAutoNum type="arabicPeriod"/>
            </a:pPr>
            <a:endParaRPr lang="he-IL" dirty="0" smtClean="0"/>
          </a:p>
          <a:p>
            <a:pPr marL="342900" indent="-342900">
              <a:buFont typeface="+mj-lt"/>
              <a:buAutoNum type="arabicPeriod"/>
            </a:pPr>
            <a:r>
              <a:rPr lang="he-IL" dirty="0" smtClean="0"/>
              <a:t>הצפת התנגשות האינטרסים של בעלי העסקים השואפים למקסום רווחים, אל מול דרישת הצרכנים להגינות, לשוויון ולסולידריות באזורים שונים ברחבי הארץ.</a:t>
            </a:r>
          </a:p>
          <a:p>
            <a:pPr marL="342900" indent="-342900">
              <a:buFont typeface="+mj-lt"/>
              <a:buAutoNum type="arabicPeriod"/>
            </a:pPr>
            <a:endParaRPr lang="he-IL" dirty="0" smtClean="0"/>
          </a:p>
          <a:p>
            <a:pPr marL="342900" indent="-342900">
              <a:buFont typeface="+mj-lt"/>
              <a:buAutoNum type="arabicPeriod"/>
            </a:pPr>
            <a:r>
              <a:rPr lang="he-IL" dirty="0" smtClean="0"/>
              <a:t>חשיפה לשיקולים ממשלתיים אפשריים בהקשר של הגינות בצרכנות - בגלעין ובשוליים, מתוקף היותה של מדינת ישראל מדינת רווחה.</a:t>
            </a:r>
          </a:p>
          <a:p>
            <a:pPr marL="342900" indent="-342900">
              <a:buFont typeface="+mj-lt"/>
              <a:buAutoNum type="arabicPeriod"/>
            </a:pPr>
            <a:endParaRPr lang="he-IL" dirty="0" smtClean="0"/>
          </a:p>
          <a:p>
            <a:pPr marL="342900" indent="-342900">
              <a:buFont typeface="+mj-lt"/>
              <a:buAutoNum type="arabicPeriod"/>
            </a:pPr>
            <a:r>
              <a:rPr lang="he-IL" dirty="0" smtClean="0"/>
              <a:t>דיון ביכולת הממשלה לצמצם את הפערים הכלכליים-חברתיים בין אזורי הגלעין לאזורי השוליים.</a:t>
            </a:r>
          </a:p>
        </p:txBody>
      </p:sp>
      <p:sp>
        <p:nvSpPr>
          <p:cNvPr id="10" name="מלבן 9"/>
          <p:cNvSpPr/>
          <p:nvPr/>
        </p:nvSpPr>
        <p:spPr>
          <a:xfrm>
            <a:off x="35875" y="1315354"/>
            <a:ext cx="3600400" cy="2648211"/>
          </a:xfrm>
          <a:prstGeom prst="rect">
            <a:avLst/>
          </a:prstGeom>
        </p:spPr>
        <p:txBody>
          <a:bodyPr wrap="square" rIns="252000" bIns="108000" spcCol="108000">
            <a:noAutofit/>
          </a:bodyPr>
          <a:lstStyle/>
          <a:p>
            <a:pPr marL="342900" indent="-342900">
              <a:buFont typeface="Arial" pitchFamily="34" charset="0"/>
              <a:buChar char="•"/>
            </a:pPr>
            <a:r>
              <a:rPr lang="he-IL" dirty="0" smtClean="0"/>
              <a:t>מונופול </a:t>
            </a:r>
          </a:p>
          <a:p>
            <a:pPr marL="342900" indent="-342900">
              <a:buFont typeface="Arial" pitchFamily="34" charset="0"/>
              <a:buChar char="•"/>
            </a:pPr>
            <a:r>
              <a:rPr lang="he-IL" dirty="0" smtClean="0"/>
              <a:t>אזורי עדיפות לאומית</a:t>
            </a:r>
          </a:p>
          <a:p>
            <a:pPr marL="342900" indent="-342900">
              <a:buFont typeface="Arial" pitchFamily="34" charset="0"/>
              <a:buChar char="•"/>
            </a:pPr>
            <a:endParaRPr lang="he-IL" dirty="0"/>
          </a:p>
          <a:p>
            <a:pPr marL="342900" indent="-342900">
              <a:buFont typeface="Arial" pitchFamily="34" charset="0"/>
              <a:buChar char="•"/>
            </a:pPr>
            <a:endParaRPr lang="he-IL" dirty="0" smtClean="0"/>
          </a:p>
          <a:p>
            <a:pPr marL="342900" indent="-342900">
              <a:buFont typeface="Arial" pitchFamily="34" charset="0"/>
              <a:buChar char="•"/>
            </a:pPr>
            <a:endParaRPr lang="he-IL" dirty="0" smtClean="0"/>
          </a:p>
          <a:p>
            <a:pPr marL="342900" indent="-342900">
              <a:buFont typeface="Arial" pitchFamily="34" charset="0"/>
              <a:buChar char="•"/>
            </a:pPr>
            <a:endParaRPr lang="he-IL" dirty="0"/>
          </a:p>
          <a:p>
            <a:pPr marL="342900" indent="-342900">
              <a:buFont typeface="Arial" pitchFamily="34" charset="0"/>
              <a:buChar char="•"/>
            </a:pPr>
            <a:endParaRPr lang="he-IL" dirty="0"/>
          </a:p>
          <a:p>
            <a:endParaRPr lang="he-IL" sz="4400" b="1" dirty="0" smtClean="0">
              <a:solidFill>
                <a:schemeClr val="accent1"/>
              </a:solidFill>
            </a:endParaRPr>
          </a:p>
          <a:p>
            <a:pPr marL="342900" indent="-342900">
              <a:buFont typeface="Arial" pitchFamily="34" charset="0"/>
              <a:buChar char="•"/>
            </a:pPr>
            <a:r>
              <a:rPr lang="he-IL" dirty="0" smtClean="0"/>
              <a:t>הגינות בצרכנות מול אינטרסים של בעלי עסקים</a:t>
            </a:r>
          </a:p>
          <a:p>
            <a:pPr marL="342900" indent="-342900">
              <a:buFont typeface="Arial" pitchFamily="34" charset="0"/>
              <a:buChar char="•"/>
            </a:pPr>
            <a:r>
              <a:rPr lang="he-IL" dirty="0" smtClean="0"/>
              <a:t>הרשות להגבלים עסקיים</a:t>
            </a:r>
          </a:p>
          <a:p>
            <a:pPr marL="342900" indent="-342900">
              <a:buFont typeface="Arial" pitchFamily="34" charset="0"/>
              <a:buChar char="•"/>
            </a:pPr>
            <a:r>
              <a:rPr lang="he-IL" dirty="0" smtClean="0"/>
              <a:t>מדיניות ממשלה בנוגע לחלוקת    משאבים</a:t>
            </a:r>
            <a:endParaRPr lang="he-IL" dirty="0"/>
          </a:p>
        </p:txBody>
      </p:sp>
      <p:sp>
        <p:nvSpPr>
          <p:cNvPr id="11" name="TextBox 10"/>
          <p:cNvSpPr txBox="1"/>
          <p:nvPr/>
        </p:nvSpPr>
        <p:spPr>
          <a:xfrm>
            <a:off x="0" y="0"/>
            <a:ext cx="9144000" cy="584775"/>
          </a:xfrm>
          <a:prstGeom prst="rect">
            <a:avLst/>
          </a:prstGeom>
          <a:solidFill>
            <a:srgbClr val="4F81BD"/>
          </a:solidFill>
        </p:spPr>
        <p:txBody>
          <a:bodyPr wrap="square" rtlCol="1">
            <a:spAutoFit/>
          </a:bodyPr>
          <a:lstStyle/>
          <a:p>
            <a:pPr algn="ctr"/>
            <a:r>
              <a:rPr lang="he-IL"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שיעור שני</a:t>
            </a:r>
            <a:endParaRPr lang="he-IL"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מלבן 11"/>
          <p:cNvSpPr/>
          <p:nvPr/>
        </p:nvSpPr>
        <p:spPr>
          <a:xfrm>
            <a:off x="214416" y="2639459"/>
            <a:ext cx="3604459" cy="1200329"/>
          </a:xfrm>
          <a:prstGeom prst="rect">
            <a:avLst/>
          </a:prstGeom>
        </p:spPr>
        <p:txBody>
          <a:bodyPr wrap="square">
            <a:spAutoFit/>
          </a:bodyPr>
          <a:lstStyle/>
          <a:p>
            <a:pPr algn="ctr"/>
            <a:r>
              <a:rPr lang="he-IL"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ההקשר </a:t>
            </a:r>
          </a:p>
          <a:p>
            <a:pPr algn="ctr"/>
            <a:r>
              <a:rPr lang="he-IL"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להגינות בצרכנות: </a:t>
            </a:r>
            <a:endParaRPr lang="he-IL"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2400" b="1" dirty="0" smtClean="0">
                <a:solidFill>
                  <a:srgbClr val="FF0000"/>
                </a:solidFill>
              </a:rPr>
              <a:t>בנעלי העוסק - דילמת המנכ"ל</a:t>
            </a:r>
            <a:endParaRPr lang="he-IL" sz="2400" b="1" dirty="0">
              <a:solidFill>
                <a:srgbClr val="FF0000"/>
              </a:solidFill>
            </a:endParaRPr>
          </a:p>
        </p:txBody>
      </p:sp>
      <p:graphicFrame>
        <p:nvGraphicFramePr>
          <p:cNvPr id="4" name="טבלה 3"/>
          <p:cNvGraphicFramePr>
            <a:graphicFrameLocks noGrp="1"/>
          </p:cNvGraphicFramePr>
          <p:nvPr/>
        </p:nvGraphicFramePr>
        <p:xfrm>
          <a:off x="-36512" y="6453336"/>
          <a:ext cx="9289032" cy="365760"/>
        </p:xfrm>
        <a:graphic>
          <a:graphicData uri="http://schemas.openxmlformats.org/drawingml/2006/table">
            <a:tbl>
              <a:tblPr rtl="1" firstRow="1" bandRow="1">
                <a:tableStyleId>{5940675A-B579-460E-94D1-54222C63F5DA}</a:tableStyleId>
              </a:tblPr>
              <a:tblGrid>
                <a:gridCol w="2322258">
                  <a:extLst>
                    <a:ext uri="{9D8B030D-6E8A-4147-A177-3AD203B41FA5}">
                      <a16:colId xmlns="" xmlns:a16="http://schemas.microsoft.com/office/drawing/2014/main" val="20000"/>
                    </a:ext>
                  </a:extLst>
                </a:gridCol>
                <a:gridCol w="2336535">
                  <a:extLst>
                    <a:ext uri="{9D8B030D-6E8A-4147-A177-3AD203B41FA5}">
                      <a16:colId xmlns="" xmlns:a16="http://schemas.microsoft.com/office/drawing/2014/main" val="20001"/>
                    </a:ext>
                  </a:extLst>
                </a:gridCol>
                <a:gridCol w="1807013">
                  <a:extLst>
                    <a:ext uri="{9D8B030D-6E8A-4147-A177-3AD203B41FA5}">
                      <a16:colId xmlns="" xmlns:a16="http://schemas.microsoft.com/office/drawing/2014/main" val="20002"/>
                    </a:ext>
                  </a:extLst>
                </a:gridCol>
                <a:gridCol w="2823226">
                  <a:extLst>
                    <a:ext uri="{9D8B030D-6E8A-4147-A177-3AD203B41FA5}">
                      <a16:colId xmlns="" xmlns:a16="http://schemas.microsoft.com/office/drawing/2014/main" val="20003"/>
                    </a:ext>
                  </a:extLst>
                </a:gridCol>
              </a:tblGrid>
              <a:tr h="144016">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שיעור ראשון </a:t>
                      </a:r>
                    </a:p>
                  </a:txBody>
                  <a:tcPr>
                    <a:solidFill>
                      <a:schemeClr val="bg1"/>
                    </a:solidFill>
                  </a:tcPr>
                </a:tc>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שלב</a:t>
                      </a:r>
                    </a:p>
                  </a:txBody>
                  <a:tcPr>
                    <a:solidFill>
                      <a:schemeClr val="bg1"/>
                    </a:solidFill>
                  </a:tcPr>
                </a:tc>
                <a:tc>
                  <a:txBody>
                    <a:bodyPr/>
                    <a:lstStyle/>
                    <a:p>
                      <a:pPr algn="ctr" rtl="1"/>
                      <a:r>
                        <a:rPr lang="he-IL" dirty="0" smtClean="0">
                          <a:solidFill>
                            <a:schemeClr val="tx1"/>
                          </a:solidFill>
                        </a:rPr>
                        <a:t>שיעור שני </a:t>
                      </a:r>
                      <a:endParaRPr lang="he-IL" dirty="0">
                        <a:solidFill>
                          <a:schemeClr val="tx1"/>
                        </a:solidFill>
                      </a:endParaRPr>
                    </a:p>
                  </a:txBody>
                  <a:tcPr>
                    <a:solidFill>
                      <a:schemeClr val="tx2">
                        <a:lumMod val="40000"/>
                        <a:lumOff val="60000"/>
                      </a:schemeClr>
                    </a:solidFill>
                  </a:tcPr>
                </a:tc>
                <a:tc>
                  <a:txBody>
                    <a:bodyPr/>
                    <a:lstStyle/>
                    <a:p>
                      <a:pPr algn="ctr" rtl="1"/>
                      <a:r>
                        <a:rPr lang="he-IL" dirty="0" smtClean="0">
                          <a:solidFill>
                            <a:schemeClr val="tx1"/>
                          </a:solidFill>
                        </a:rPr>
                        <a:t>שלב</a:t>
                      </a:r>
                      <a:r>
                        <a:rPr lang="he-IL" baseline="0" dirty="0" smtClean="0">
                          <a:solidFill>
                            <a:schemeClr val="tx1"/>
                          </a:solidFill>
                        </a:rPr>
                        <a:t> א' - דילמת המנכ"ל</a:t>
                      </a:r>
                      <a:endParaRPr lang="he-IL" dirty="0">
                        <a:solidFill>
                          <a:schemeClr val="tx1"/>
                        </a:solidFill>
                      </a:endParaRPr>
                    </a:p>
                  </a:txBody>
                  <a:tcPr>
                    <a:solidFill>
                      <a:schemeClr val="accent1">
                        <a:lumMod val="20000"/>
                        <a:lumOff val="80000"/>
                      </a:schemeClr>
                    </a:solidFill>
                  </a:tcPr>
                </a:tc>
                <a:extLst>
                  <a:ext uri="{0D108BD9-81ED-4DB2-BD59-A6C34878D82A}">
                    <a16:rowId xmlns="" xmlns:a16="http://schemas.microsoft.com/office/drawing/2014/main" val="10000"/>
                  </a:ext>
                </a:extLst>
              </a:tr>
            </a:tbl>
          </a:graphicData>
        </a:graphic>
      </p:graphicFrame>
      <p:pic>
        <p:nvPicPr>
          <p:cNvPr id="5" name="Picture 2"/>
          <p:cNvPicPr>
            <a:picLocks noChangeAspect="1" noChangeArrowheads="1"/>
          </p:cNvPicPr>
          <p:nvPr/>
        </p:nvPicPr>
        <p:blipFill>
          <a:blip r:embed="rId3" cstate="print"/>
          <a:srcRect l="676" r="676"/>
          <a:stretch>
            <a:fillRect/>
          </a:stretch>
        </p:blipFill>
        <p:spPr bwMode="auto">
          <a:xfrm>
            <a:off x="467544" y="576376"/>
            <a:ext cx="8280920" cy="57329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t="4515" b="61162"/>
          <a:stretch>
            <a:fillRect/>
          </a:stretch>
        </p:blipFill>
        <p:spPr bwMode="auto">
          <a:xfrm>
            <a:off x="971600" y="1301949"/>
            <a:ext cx="7372350" cy="1518064"/>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t="38838" b="28225"/>
          <a:stretch>
            <a:fillRect/>
          </a:stretch>
        </p:blipFill>
        <p:spPr bwMode="auto">
          <a:xfrm>
            <a:off x="971600" y="2949094"/>
            <a:ext cx="7372350" cy="18002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71958" b="1378"/>
          <a:stretch>
            <a:fillRect/>
          </a:stretch>
        </p:blipFill>
        <p:spPr bwMode="auto">
          <a:xfrm>
            <a:off x="971600" y="4878375"/>
            <a:ext cx="7372350" cy="1512168"/>
          </a:xfrm>
          <a:prstGeom prst="rect">
            <a:avLst/>
          </a:prstGeom>
          <a:noFill/>
          <a:ln w="9525">
            <a:noFill/>
            <a:miter lim="800000"/>
            <a:headEnd/>
            <a:tailEnd/>
          </a:ln>
        </p:spPr>
      </p:pic>
      <p:sp>
        <p:nvSpPr>
          <p:cNvPr id="6" name="TextBox 5"/>
          <p:cNvSpPr txBox="1"/>
          <p:nvPr/>
        </p:nvSpPr>
        <p:spPr>
          <a:xfrm>
            <a:off x="0" y="188640"/>
            <a:ext cx="91440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2400" b="1" dirty="0" smtClean="0">
                <a:solidFill>
                  <a:srgbClr val="FF0000"/>
                </a:solidFill>
              </a:rPr>
              <a:t>בנעלי השר – בחינת כוחה של המעורבות הממשלתית </a:t>
            </a:r>
          </a:p>
          <a:p>
            <a:pPr algn="ctr"/>
            <a:r>
              <a:rPr lang="he-IL" sz="2400" b="1" dirty="0" smtClean="0">
                <a:solidFill>
                  <a:srgbClr val="FF0000"/>
                </a:solidFill>
              </a:rPr>
              <a:t>לטובת הצרכן אל מול בעלי העסקים</a:t>
            </a:r>
            <a:endParaRPr lang="he-IL" sz="2400" b="1" dirty="0">
              <a:solidFill>
                <a:srgbClr val="FF0000"/>
              </a:solidFill>
            </a:endParaRPr>
          </a:p>
        </p:txBody>
      </p:sp>
      <p:graphicFrame>
        <p:nvGraphicFramePr>
          <p:cNvPr id="7" name="טבלה 6"/>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300054">
                  <a:extLst>
                    <a:ext uri="{9D8B030D-6E8A-4147-A177-3AD203B41FA5}">
                      <a16:colId xmlns="" xmlns:a16="http://schemas.microsoft.com/office/drawing/2014/main" val="20001"/>
                    </a:ext>
                  </a:extLst>
                </a:gridCol>
                <a:gridCol w="1778800">
                  <a:extLst>
                    <a:ext uri="{9D8B030D-6E8A-4147-A177-3AD203B41FA5}">
                      <a16:colId xmlns="" xmlns:a16="http://schemas.microsoft.com/office/drawing/2014/main" val="20002"/>
                    </a:ext>
                  </a:extLst>
                </a:gridCol>
                <a:gridCol w="2779146">
                  <a:extLst>
                    <a:ext uri="{9D8B030D-6E8A-4147-A177-3AD203B41FA5}">
                      <a16:colId xmlns="" xmlns:a16="http://schemas.microsoft.com/office/drawing/2014/main" val="20003"/>
                    </a:ext>
                  </a:extLst>
                </a:gridCol>
              </a:tblGrid>
              <a:tr h="341040">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שיעור ראשון </a:t>
                      </a:r>
                    </a:p>
                  </a:txBody>
                  <a:tcPr>
                    <a:solidFill>
                      <a:schemeClr val="bg1"/>
                    </a:solidFill>
                  </a:tcPr>
                </a:tc>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שלב</a:t>
                      </a:r>
                    </a:p>
                  </a:txBody>
                  <a:tcPr>
                    <a:solidFill>
                      <a:schemeClr val="bg1"/>
                    </a:solidFill>
                  </a:tcPr>
                </a:tc>
                <a:tc>
                  <a:txBody>
                    <a:bodyPr/>
                    <a:lstStyle/>
                    <a:p>
                      <a:pPr algn="ctr" rtl="1"/>
                      <a:r>
                        <a:rPr lang="he-IL" dirty="0" smtClean="0">
                          <a:solidFill>
                            <a:schemeClr val="tx1"/>
                          </a:solidFill>
                        </a:rPr>
                        <a:t>שיעור שני </a:t>
                      </a:r>
                      <a:endParaRPr lang="he-IL" dirty="0">
                        <a:solidFill>
                          <a:schemeClr val="tx1"/>
                        </a:solidFill>
                      </a:endParaRPr>
                    </a:p>
                  </a:txBody>
                  <a:tcPr>
                    <a:solidFill>
                      <a:schemeClr val="tx2">
                        <a:lumMod val="40000"/>
                        <a:lumOff val="60000"/>
                      </a:schemeClr>
                    </a:solidFill>
                  </a:tcPr>
                </a:tc>
                <a:tc>
                  <a:txBody>
                    <a:bodyPr/>
                    <a:lstStyle/>
                    <a:p>
                      <a:pPr algn="ctr" rtl="1"/>
                      <a:r>
                        <a:rPr lang="he-IL" dirty="0" smtClean="0">
                          <a:solidFill>
                            <a:schemeClr val="tx1"/>
                          </a:solidFill>
                        </a:rPr>
                        <a:t>שלב</a:t>
                      </a:r>
                      <a:r>
                        <a:rPr lang="he-IL" baseline="0" dirty="0" smtClean="0">
                          <a:solidFill>
                            <a:schemeClr val="tx1"/>
                          </a:solidFill>
                        </a:rPr>
                        <a:t> ב' – בנעלי השר</a:t>
                      </a:r>
                      <a:endParaRPr lang="he-IL" dirty="0">
                        <a:solidFill>
                          <a:schemeClr val="tx1"/>
                        </a:solidFill>
                      </a:endParaRPr>
                    </a:p>
                  </a:txBody>
                  <a:tcPr>
                    <a:solidFill>
                      <a:schemeClr val="accent1">
                        <a:lumMod val="20000"/>
                        <a:lumOff val="80000"/>
                      </a:schemeClr>
                    </a:solidFill>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3059832" y="1484784"/>
            <a:ext cx="5364088" cy="369332"/>
          </a:xfrm>
          <a:prstGeom prst="rect">
            <a:avLst/>
          </a:prstGeom>
        </p:spPr>
        <p:txBody>
          <a:bodyPr wrap="square">
            <a:spAutoFit/>
          </a:bodyPr>
          <a:lstStyle/>
          <a:p>
            <a:r>
              <a:rPr lang="he-IL" dirty="0" smtClean="0"/>
              <a:t>. </a:t>
            </a:r>
            <a:endParaRPr lang="he-IL" dirty="0"/>
          </a:p>
        </p:txBody>
      </p:sp>
      <p:sp>
        <p:nvSpPr>
          <p:cNvPr id="7" name="מלבן 6"/>
          <p:cNvSpPr/>
          <p:nvPr/>
        </p:nvSpPr>
        <p:spPr>
          <a:xfrm>
            <a:off x="1691680" y="4509120"/>
            <a:ext cx="5364088" cy="369332"/>
          </a:xfrm>
          <a:prstGeom prst="rect">
            <a:avLst/>
          </a:prstGeom>
        </p:spPr>
        <p:txBody>
          <a:bodyPr wrap="square">
            <a:spAutoFit/>
          </a:bodyPr>
          <a:lstStyle/>
          <a:p>
            <a:endParaRPr lang="he-IL" dirty="0"/>
          </a:p>
        </p:txBody>
      </p:sp>
      <p:grpSp>
        <p:nvGrpSpPr>
          <p:cNvPr id="2" name="קבוצה 9"/>
          <p:cNvGrpSpPr/>
          <p:nvPr/>
        </p:nvGrpSpPr>
        <p:grpSpPr>
          <a:xfrm>
            <a:off x="2051720" y="393971"/>
            <a:ext cx="6835296" cy="5799548"/>
            <a:chOff x="611560" y="2348880"/>
            <a:chExt cx="5616624" cy="5799548"/>
          </a:xfrm>
        </p:grpSpPr>
        <p:sp>
          <p:nvSpPr>
            <p:cNvPr id="8" name="מלבן 7"/>
            <p:cNvSpPr/>
            <p:nvPr/>
          </p:nvSpPr>
          <p:spPr>
            <a:xfrm>
              <a:off x="611560" y="2348880"/>
              <a:ext cx="5616336" cy="646331"/>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3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הרשות להגבלים עסקיים</a:t>
              </a:r>
              <a:endParaRPr lang="he-IL"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TextBox 8"/>
            <p:cNvSpPr txBox="1"/>
            <p:nvPr/>
          </p:nvSpPr>
          <p:spPr>
            <a:xfrm>
              <a:off x="611560" y="2996952"/>
              <a:ext cx="5616624" cy="193899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sz="2400" dirty="0" smtClean="0"/>
                <a:t>רשות ממשלתית שתפקידה לעודד ולשַמֵר תחרות עסקית בשוק הפרטי, שבו פועלים בעלי עסקים שונים המוּנעים ממטרות רווח. בין היתר, הרשות נלחמת </a:t>
              </a:r>
              <a:r>
                <a:rPr lang="he-IL" sz="2400" dirty="0" err="1" smtClean="0"/>
                <a:t>במונופולים</a:t>
              </a:r>
              <a:r>
                <a:rPr lang="he-IL" sz="2400" dirty="0" smtClean="0"/>
                <a:t> ובעליית מחירים הנובעים מחוסר תחרות בין יזמים ובעלי עסקים פרטיים.</a:t>
              </a:r>
            </a:p>
          </p:txBody>
        </p:sp>
        <p:sp>
          <p:nvSpPr>
            <p:cNvPr id="11" name="מלבן 10"/>
            <p:cNvSpPr/>
            <p:nvPr/>
          </p:nvSpPr>
          <p:spPr>
            <a:xfrm>
              <a:off x="611560" y="5192032"/>
              <a:ext cx="5616336" cy="646331"/>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3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מונופול</a:t>
              </a:r>
              <a:endParaRPr lang="he-IL"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2" name="TextBox 11"/>
            <p:cNvSpPr txBox="1"/>
            <p:nvPr/>
          </p:nvSpPr>
          <p:spPr>
            <a:xfrm>
              <a:off x="611560" y="5840104"/>
              <a:ext cx="5616624" cy="2308324"/>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sz="2400" dirty="0" smtClean="0"/>
                <a:t>מונח שמקורו יווני ופירושו "מוכר אחד". זהו מצב שוק שבו לא מתקיימת תחרות, משום שיש רק יצרן אחד של מוצר או קבוצה קטנה של יצרנים השולטים בשוק. המונופול מאפשר ליצרן או לקבוצת היצרנים לנצל את מעמדם - לייצר פחות ולגבות מחירים גבוהים מן המחירים שהיו גובים אילו התקיימה תחרות.</a:t>
              </a:r>
            </a:p>
          </p:txBody>
        </p:sp>
      </p:grpSp>
      <p:pic>
        <p:nvPicPr>
          <p:cNvPr id="8194" name="Picture 2" descr="http://www.economicprofit.org/images/Monopoly-Profit.jpg"/>
          <p:cNvPicPr>
            <a:picLocks noChangeAspect="1" noChangeArrowheads="1"/>
          </p:cNvPicPr>
          <p:nvPr/>
        </p:nvPicPr>
        <p:blipFill>
          <a:blip r:embed="rId3" cstate="print"/>
          <a:srcRect/>
          <a:stretch>
            <a:fillRect/>
          </a:stretch>
        </p:blipFill>
        <p:spPr bwMode="auto">
          <a:xfrm rot="21007504">
            <a:off x="268239" y="4237752"/>
            <a:ext cx="2051720" cy="2051720"/>
          </a:xfrm>
          <a:prstGeom prst="rect">
            <a:avLst/>
          </a:prstGeom>
          <a:noFill/>
        </p:spPr>
      </p:pic>
      <p:graphicFrame>
        <p:nvGraphicFramePr>
          <p:cNvPr id="13" name="טבלה 12"/>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300054">
                  <a:extLst>
                    <a:ext uri="{9D8B030D-6E8A-4147-A177-3AD203B41FA5}">
                      <a16:colId xmlns="" xmlns:a16="http://schemas.microsoft.com/office/drawing/2014/main" val="20001"/>
                    </a:ext>
                  </a:extLst>
                </a:gridCol>
                <a:gridCol w="1778800">
                  <a:extLst>
                    <a:ext uri="{9D8B030D-6E8A-4147-A177-3AD203B41FA5}">
                      <a16:colId xmlns="" xmlns:a16="http://schemas.microsoft.com/office/drawing/2014/main" val="20002"/>
                    </a:ext>
                  </a:extLst>
                </a:gridCol>
                <a:gridCol w="2779146">
                  <a:extLst>
                    <a:ext uri="{9D8B030D-6E8A-4147-A177-3AD203B41FA5}">
                      <a16:colId xmlns="" xmlns:a16="http://schemas.microsoft.com/office/drawing/2014/main" val="20003"/>
                    </a:ext>
                  </a:extLst>
                </a:gridCol>
              </a:tblGrid>
              <a:tr h="341040">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שיעור ראשון </a:t>
                      </a:r>
                    </a:p>
                  </a:txBody>
                  <a:tcPr>
                    <a:solidFill>
                      <a:schemeClr val="bg1"/>
                    </a:solidFill>
                  </a:tcPr>
                </a:tc>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שלב</a:t>
                      </a:r>
                    </a:p>
                  </a:txBody>
                  <a:tcPr>
                    <a:solidFill>
                      <a:schemeClr val="bg1"/>
                    </a:solidFill>
                  </a:tcPr>
                </a:tc>
                <a:tc>
                  <a:txBody>
                    <a:bodyPr/>
                    <a:lstStyle/>
                    <a:p>
                      <a:pPr algn="ctr" rtl="1"/>
                      <a:r>
                        <a:rPr lang="he-IL" dirty="0" smtClean="0">
                          <a:solidFill>
                            <a:schemeClr val="tx1"/>
                          </a:solidFill>
                        </a:rPr>
                        <a:t>שיעור שני </a:t>
                      </a:r>
                      <a:endParaRPr lang="he-IL" dirty="0">
                        <a:solidFill>
                          <a:schemeClr val="tx1"/>
                        </a:solidFill>
                      </a:endParaRPr>
                    </a:p>
                  </a:txBody>
                  <a:tcPr>
                    <a:solidFill>
                      <a:schemeClr val="tx2">
                        <a:lumMod val="40000"/>
                        <a:lumOff val="60000"/>
                      </a:schemeClr>
                    </a:solidFill>
                  </a:tcPr>
                </a:tc>
                <a:tc>
                  <a:txBody>
                    <a:bodyPr/>
                    <a:lstStyle/>
                    <a:p>
                      <a:pPr algn="ctr" rtl="1"/>
                      <a:r>
                        <a:rPr lang="he-IL" dirty="0" smtClean="0">
                          <a:solidFill>
                            <a:schemeClr val="tx1"/>
                          </a:solidFill>
                        </a:rPr>
                        <a:t>שלב</a:t>
                      </a:r>
                      <a:r>
                        <a:rPr lang="he-IL" baseline="0" dirty="0" smtClean="0">
                          <a:solidFill>
                            <a:schemeClr val="tx1"/>
                          </a:solidFill>
                        </a:rPr>
                        <a:t> ב' – בנעלי השר</a:t>
                      </a:r>
                      <a:endParaRPr lang="he-IL" dirty="0">
                        <a:solidFill>
                          <a:schemeClr val="tx1"/>
                        </a:solidFill>
                      </a:endParaRPr>
                    </a:p>
                  </a:txBody>
                  <a:tcPr>
                    <a:solidFill>
                      <a:schemeClr val="accent1">
                        <a:lumMod val="20000"/>
                        <a:lumOff val="80000"/>
                      </a:schemeClr>
                    </a:solidFill>
                  </a:tcPr>
                </a:tc>
                <a:extLst>
                  <a:ext uri="{0D108BD9-81ED-4DB2-BD59-A6C34878D82A}">
                    <a16:rowId xmlns="" xmlns:a16="http://schemas.microsoft.com/office/drawing/2014/main" val="10000"/>
                  </a:ext>
                </a:extLst>
              </a:tr>
            </a:tbl>
          </a:graphicData>
        </a:graphic>
      </p:graphicFrame>
      <p:pic>
        <p:nvPicPr>
          <p:cNvPr id="38916" name="Picture 4" descr=" כנס_2015"/>
          <p:cNvPicPr>
            <a:picLocks noChangeAspect="1" noChangeArrowheads="1"/>
          </p:cNvPicPr>
          <p:nvPr/>
        </p:nvPicPr>
        <p:blipFill>
          <a:blip r:embed="rId4" cstate="print"/>
          <a:srcRect l="78434" t="50399" r="9281" b="20621"/>
          <a:stretch>
            <a:fillRect/>
          </a:stretch>
        </p:blipFill>
        <p:spPr bwMode="auto">
          <a:xfrm rot="20523063">
            <a:off x="800016" y="845406"/>
            <a:ext cx="1271098" cy="208823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7504" y="1005976"/>
            <a:ext cx="9036496" cy="1938992"/>
          </a:xfrm>
          <a:prstGeom prst="rect">
            <a:avLst/>
          </a:prstGeom>
        </p:spPr>
        <p:txBody>
          <a:bodyPr wrap="square">
            <a:spAutoFit/>
          </a:bodyPr>
          <a:lstStyle/>
          <a:p>
            <a:pPr algn="ctr"/>
            <a:r>
              <a:rPr lang="he-IL" sz="2400" b="1" dirty="0" smtClean="0"/>
              <a:t>ישראל מוגדרת כמדינת רווחה הדוגלת בשוויון ובסולידריות בין אזרחיה. נבחרי הציבור </a:t>
            </a:r>
            <a:r>
              <a:rPr lang="he-IL" sz="2400" b="1" dirty="0" err="1" smtClean="0"/>
              <a:t>ומייצגיו</a:t>
            </a:r>
            <a:r>
              <a:rPr lang="he-IL" sz="2400" b="1" dirty="0" smtClean="0"/>
              <a:t> יושבים בממשלה, שתפקידה לאזן בין פיתוח השוק ועידוד היזמים לבין הגברת התחרות. על גורמי הממשלה לפעול למען פיתוח שווה והוגן לתושבים המתגוררים בכל חלקי הארץ - בשוליים כמו בגלעין.</a:t>
            </a:r>
            <a:endParaRPr lang="he-IL" sz="2400" b="1" dirty="0"/>
          </a:p>
        </p:txBody>
      </p:sp>
      <p:grpSp>
        <p:nvGrpSpPr>
          <p:cNvPr id="12" name="קבוצה 11"/>
          <p:cNvGrpSpPr/>
          <p:nvPr/>
        </p:nvGrpSpPr>
        <p:grpSpPr>
          <a:xfrm>
            <a:off x="3732845" y="3068960"/>
            <a:ext cx="2038350" cy="3404006"/>
            <a:chOff x="3779912" y="1700808"/>
            <a:chExt cx="2038350" cy="3404006"/>
          </a:xfrm>
        </p:grpSpPr>
        <p:pic>
          <p:nvPicPr>
            <p:cNvPr id="43010" name="Picture 2" descr="2 יחידות מגן דוד פלאש יד קטן מדבקת קעקוע עמיד למים מדבקת קעקוע גוף זמנית יופי אמנות חינה קעקוע מזויף מדבקה(China (Mainland))"/>
            <p:cNvPicPr>
              <a:picLocks noChangeAspect="1" noChangeArrowheads="1"/>
            </p:cNvPicPr>
            <p:nvPr/>
          </p:nvPicPr>
          <p:blipFill>
            <a:blip r:embed="rId3" cstate="print"/>
            <a:srcRect l="41890" t="46304" r="27870" b="17786"/>
            <a:stretch>
              <a:fillRect/>
            </a:stretch>
          </p:blipFill>
          <p:spPr bwMode="auto">
            <a:xfrm>
              <a:off x="4283968" y="1700808"/>
              <a:ext cx="1042221" cy="1237638"/>
            </a:xfrm>
            <a:prstGeom prst="rect">
              <a:avLst/>
            </a:prstGeom>
            <a:noFill/>
          </p:spPr>
        </p:pic>
        <p:pic>
          <p:nvPicPr>
            <p:cNvPr id="43012" name="Picture 4" descr="תוצאת תמונה עבור מאזני צדק"/>
            <p:cNvPicPr>
              <a:picLocks noChangeAspect="1" noChangeArrowheads="1"/>
            </p:cNvPicPr>
            <p:nvPr/>
          </p:nvPicPr>
          <p:blipFill>
            <a:blip r:embed="rId4" cstate="print"/>
            <a:srcRect/>
            <a:stretch>
              <a:fillRect/>
            </a:stretch>
          </p:blipFill>
          <p:spPr bwMode="auto">
            <a:xfrm>
              <a:off x="3779912" y="2866438"/>
              <a:ext cx="2038350" cy="2238376"/>
            </a:xfrm>
            <a:prstGeom prst="rect">
              <a:avLst/>
            </a:prstGeom>
            <a:noFill/>
          </p:spPr>
        </p:pic>
      </p:grpSp>
      <p:sp>
        <p:nvSpPr>
          <p:cNvPr id="8" name="אליפסה 7"/>
          <p:cNvSpPr/>
          <p:nvPr/>
        </p:nvSpPr>
        <p:spPr>
          <a:xfrm>
            <a:off x="6567316" y="3937793"/>
            <a:ext cx="1872208" cy="1800200"/>
          </a:xfrm>
          <a:prstGeom prst="ellipse">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טבעת 8"/>
          <p:cNvSpPr/>
          <p:nvPr/>
        </p:nvSpPr>
        <p:spPr>
          <a:xfrm>
            <a:off x="712484" y="3654553"/>
            <a:ext cx="2376264" cy="2348880"/>
          </a:xfrm>
          <a:prstGeom prst="donut">
            <a:avLst>
              <a:gd name="adj" fmla="val 21944"/>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0" name="TextBox 9"/>
          <p:cNvSpPr txBox="1"/>
          <p:nvPr/>
        </p:nvSpPr>
        <p:spPr>
          <a:xfrm>
            <a:off x="0" y="188640"/>
            <a:ext cx="9144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2400" b="1" dirty="0" smtClean="0">
                <a:solidFill>
                  <a:srgbClr val="FF0000"/>
                </a:solidFill>
              </a:rPr>
              <a:t>תפקידה של המעורבות הממשלתית</a:t>
            </a:r>
            <a:endParaRPr lang="he-IL" sz="2400" b="1" dirty="0">
              <a:solidFill>
                <a:srgbClr val="FF0000"/>
              </a:solidFill>
            </a:endParaRPr>
          </a:p>
        </p:txBody>
      </p:sp>
      <p:graphicFrame>
        <p:nvGraphicFramePr>
          <p:cNvPr id="11" name="טבלה 10"/>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300054">
                  <a:extLst>
                    <a:ext uri="{9D8B030D-6E8A-4147-A177-3AD203B41FA5}">
                      <a16:colId xmlns="" xmlns:a16="http://schemas.microsoft.com/office/drawing/2014/main" val="20001"/>
                    </a:ext>
                  </a:extLst>
                </a:gridCol>
                <a:gridCol w="1778800">
                  <a:extLst>
                    <a:ext uri="{9D8B030D-6E8A-4147-A177-3AD203B41FA5}">
                      <a16:colId xmlns="" xmlns:a16="http://schemas.microsoft.com/office/drawing/2014/main" val="20002"/>
                    </a:ext>
                  </a:extLst>
                </a:gridCol>
                <a:gridCol w="2779146">
                  <a:extLst>
                    <a:ext uri="{9D8B030D-6E8A-4147-A177-3AD203B41FA5}">
                      <a16:colId xmlns="" xmlns:a16="http://schemas.microsoft.com/office/drawing/2014/main" val="20003"/>
                    </a:ext>
                  </a:extLst>
                </a:gridCol>
              </a:tblGrid>
              <a:tr h="341040">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שיעור ראשון </a:t>
                      </a:r>
                    </a:p>
                  </a:txBody>
                  <a:tcPr>
                    <a:solidFill>
                      <a:schemeClr val="bg1"/>
                    </a:solidFill>
                  </a:tcPr>
                </a:tc>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שלב</a:t>
                      </a:r>
                    </a:p>
                  </a:txBody>
                  <a:tcPr>
                    <a:solidFill>
                      <a:schemeClr val="bg1"/>
                    </a:solidFill>
                  </a:tcPr>
                </a:tc>
                <a:tc>
                  <a:txBody>
                    <a:bodyPr/>
                    <a:lstStyle/>
                    <a:p>
                      <a:pPr algn="ctr" rtl="1"/>
                      <a:r>
                        <a:rPr lang="he-IL" dirty="0" smtClean="0">
                          <a:solidFill>
                            <a:schemeClr val="tx1"/>
                          </a:solidFill>
                        </a:rPr>
                        <a:t>שיעור שני </a:t>
                      </a:r>
                      <a:endParaRPr lang="he-IL" dirty="0">
                        <a:solidFill>
                          <a:schemeClr val="tx1"/>
                        </a:solidFill>
                      </a:endParaRPr>
                    </a:p>
                  </a:txBody>
                  <a:tcPr>
                    <a:solidFill>
                      <a:schemeClr val="tx2">
                        <a:lumMod val="40000"/>
                        <a:lumOff val="60000"/>
                      </a:schemeClr>
                    </a:solidFill>
                  </a:tcPr>
                </a:tc>
                <a:tc>
                  <a:txBody>
                    <a:bodyPr/>
                    <a:lstStyle/>
                    <a:p>
                      <a:pPr algn="ctr" rtl="1"/>
                      <a:r>
                        <a:rPr lang="he-IL" dirty="0" smtClean="0">
                          <a:solidFill>
                            <a:schemeClr val="tx1"/>
                          </a:solidFill>
                        </a:rPr>
                        <a:t>סיכום</a:t>
                      </a:r>
                      <a:endParaRPr lang="he-IL" dirty="0">
                        <a:solidFill>
                          <a:schemeClr val="tx1"/>
                        </a:solidFill>
                      </a:endParaRPr>
                    </a:p>
                  </a:txBody>
                  <a:tcPr>
                    <a:solidFill>
                      <a:schemeClr val="accent1">
                        <a:lumMod val="20000"/>
                        <a:lumOff val="80000"/>
                      </a:schemeClr>
                    </a:solidFill>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88640"/>
            <a:ext cx="91440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2400" b="1" dirty="0" smtClean="0">
                <a:solidFill>
                  <a:srgbClr val="FF0000"/>
                </a:solidFill>
              </a:rPr>
              <a:t>תפקידה של המעורבות הממשלתית</a:t>
            </a:r>
            <a:endParaRPr lang="he-IL" sz="2400" b="1" dirty="0">
              <a:solidFill>
                <a:srgbClr val="FF0000"/>
              </a:solidFill>
            </a:endParaRPr>
          </a:p>
        </p:txBody>
      </p:sp>
      <p:graphicFrame>
        <p:nvGraphicFramePr>
          <p:cNvPr id="11" name="טבלה 10"/>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300054">
                  <a:extLst>
                    <a:ext uri="{9D8B030D-6E8A-4147-A177-3AD203B41FA5}">
                      <a16:colId xmlns="" xmlns:a16="http://schemas.microsoft.com/office/drawing/2014/main" val="20001"/>
                    </a:ext>
                  </a:extLst>
                </a:gridCol>
                <a:gridCol w="1778800">
                  <a:extLst>
                    <a:ext uri="{9D8B030D-6E8A-4147-A177-3AD203B41FA5}">
                      <a16:colId xmlns="" xmlns:a16="http://schemas.microsoft.com/office/drawing/2014/main" val="20002"/>
                    </a:ext>
                  </a:extLst>
                </a:gridCol>
                <a:gridCol w="2779146">
                  <a:extLst>
                    <a:ext uri="{9D8B030D-6E8A-4147-A177-3AD203B41FA5}">
                      <a16:colId xmlns="" xmlns:a16="http://schemas.microsoft.com/office/drawing/2014/main" val="20003"/>
                    </a:ext>
                  </a:extLst>
                </a:gridCol>
              </a:tblGrid>
              <a:tr h="341040">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שיעור ראשון </a:t>
                      </a:r>
                    </a:p>
                  </a:txBody>
                  <a:tcPr>
                    <a:solidFill>
                      <a:schemeClr val="bg1"/>
                    </a:solidFill>
                  </a:tcPr>
                </a:tc>
                <a:tc>
                  <a:txBody>
                    <a:bodyPr/>
                    <a:lstStyle/>
                    <a:p>
                      <a:pPr marL="0" algn="ctr" defTabSz="914400" rtl="1" eaLnBrk="1" latinLnBrk="0" hangingPunct="1"/>
                      <a:r>
                        <a:rPr lang="he-IL" sz="1800" kern="1200" dirty="0" smtClean="0">
                          <a:solidFill>
                            <a:schemeClr val="bg1">
                              <a:lumMod val="75000"/>
                            </a:schemeClr>
                          </a:solidFill>
                          <a:latin typeface="+mn-lt"/>
                          <a:ea typeface="+mn-ea"/>
                          <a:cs typeface="+mn-cs"/>
                        </a:rPr>
                        <a:t>שלב</a:t>
                      </a:r>
                    </a:p>
                  </a:txBody>
                  <a:tcPr>
                    <a:solidFill>
                      <a:schemeClr val="bg1"/>
                    </a:solidFill>
                  </a:tcPr>
                </a:tc>
                <a:tc>
                  <a:txBody>
                    <a:bodyPr/>
                    <a:lstStyle/>
                    <a:p>
                      <a:pPr algn="ctr" rtl="1"/>
                      <a:r>
                        <a:rPr lang="he-IL" dirty="0" smtClean="0">
                          <a:solidFill>
                            <a:schemeClr val="tx1"/>
                          </a:solidFill>
                        </a:rPr>
                        <a:t>שיעור שני </a:t>
                      </a:r>
                      <a:endParaRPr lang="he-IL" dirty="0">
                        <a:solidFill>
                          <a:schemeClr val="tx1"/>
                        </a:solidFill>
                      </a:endParaRPr>
                    </a:p>
                  </a:txBody>
                  <a:tcPr>
                    <a:solidFill>
                      <a:schemeClr val="tx2">
                        <a:lumMod val="40000"/>
                        <a:lumOff val="60000"/>
                      </a:schemeClr>
                    </a:solidFill>
                  </a:tcPr>
                </a:tc>
                <a:tc>
                  <a:txBody>
                    <a:bodyPr/>
                    <a:lstStyle/>
                    <a:p>
                      <a:pPr algn="ctr" rtl="1"/>
                      <a:r>
                        <a:rPr lang="he-IL" dirty="0" smtClean="0">
                          <a:solidFill>
                            <a:schemeClr val="tx1"/>
                          </a:solidFill>
                        </a:rPr>
                        <a:t>סיכום</a:t>
                      </a:r>
                      <a:endParaRPr lang="he-IL" dirty="0">
                        <a:solidFill>
                          <a:schemeClr val="tx1"/>
                        </a:solidFill>
                      </a:endParaRPr>
                    </a:p>
                  </a:txBody>
                  <a:tcPr>
                    <a:solidFill>
                      <a:schemeClr val="accent1">
                        <a:lumMod val="20000"/>
                        <a:lumOff val="80000"/>
                      </a:schemeClr>
                    </a:solidFill>
                  </a:tcPr>
                </a:tc>
                <a:extLst>
                  <a:ext uri="{0D108BD9-81ED-4DB2-BD59-A6C34878D82A}">
                    <a16:rowId xmlns="" xmlns:a16="http://schemas.microsoft.com/office/drawing/2014/main" val="10000"/>
                  </a:ext>
                </a:extLst>
              </a:tr>
            </a:tbl>
          </a:graphicData>
        </a:graphic>
      </p:graphicFrame>
      <p:sp>
        <p:nvSpPr>
          <p:cNvPr id="14" name="מלבן 13"/>
          <p:cNvSpPr/>
          <p:nvPr/>
        </p:nvSpPr>
        <p:spPr>
          <a:xfrm>
            <a:off x="694966" y="1032411"/>
            <a:ext cx="7898084" cy="646331"/>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36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אזורי עדיפות לאומית</a:t>
            </a:r>
            <a:endParaRPr lang="he-IL"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5" name="TextBox 14"/>
          <p:cNvSpPr txBox="1"/>
          <p:nvPr/>
        </p:nvSpPr>
        <p:spPr>
          <a:xfrm>
            <a:off x="672170" y="1731918"/>
            <a:ext cx="7920880" cy="2677656"/>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sz="2400" dirty="0" smtClean="0"/>
              <a:t>הגדרה שנותנת המדינה לאזורי השוליים כדי לייחד אותם ואת תשומת הלב הניתנת להם בחלוקת המשאבים, משום שהם אזורים הטעונים טיפוח וסיוע מוגבר. </a:t>
            </a:r>
          </a:p>
          <a:p>
            <a:r>
              <a:rPr lang="he-IL" sz="2400" dirty="0" smtClean="0"/>
              <a:t>התושבים והעסקים המוגדרים כאזורי עדיפות לאומית מקבלים מהממשלה מגוון הטבות ותמריצים כלכליים כגון מענקים, הקלות במסים, הטבות בתחומי החינוך והדיור ועוד.</a:t>
            </a:r>
          </a:p>
          <a:p>
            <a:r>
              <a:rPr lang="he-IL" sz="2400" dirty="0" smtClean="0"/>
              <a:t>במדינת ישראל, אזורי הנגב והגליל מוגדרים כאזורי עדיפות לאומית.</a:t>
            </a:r>
          </a:p>
        </p:txBody>
      </p:sp>
      <p:pic>
        <p:nvPicPr>
          <p:cNvPr id="4" name="תמונה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08133" y="4723745"/>
            <a:ext cx="3318826" cy="1481708"/>
          </a:xfrm>
          <a:prstGeom prst="rect">
            <a:avLst/>
          </a:prstGeom>
        </p:spPr>
      </p:pic>
      <p:pic>
        <p:nvPicPr>
          <p:cNvPr id="5" name="תמונה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2221" y="4697168"/>
            <a:ext cx="3318826" cy="1481708"/>
          </a:xfrm>
          <a:prstGeom prst="rect">
            <a:avLst/>
          </a:prstGeom>
        </p:spPr>
      </p:pic>
    </p:spTree>
    <p:extLst>
      <p:ext uri="{BB962C8B-B14F-4D97-AF65-F5344CB8AC3E}">
        <p14:creationId xmlns="" xmlns:p14="http://schemas.microsoft.com/office/powerpoint/2010/main" val="775822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87624" y="2204864"/>
            <a:ext cx="3672408" cy="2215991"/>
          </a:xfrm>
          <a:prstGeom prst="rect">
            <a:avLst/>
          </a:prstGeom>
          <a:noFill/>
        </p:spPr>
        <p:txBody>
          <a:bodyPr wrap="square" lIns="91440" tIns="45720" rIns="91440" bIns="45720">
            <a:spAutoFit/>
          </a:bodyPr>
          <a:lstStyle/>
          <a:p>
            <a:pPr algn="ctr"/>
            <a:r>
              <a:rPr lang="he-IL" sz="13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וף</a:t>
            </a:r>
            <a:endParaRPr lang="he-IL" sz="13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nvGrpSpPr>
          <p:cNvPr id="5" name="קבוצה 4"/>
          <p:cNvGrpSpPr/>
          <p:nvPr/>
        </p:nvGrpSpPr>
        <p:grpSpPr>
          <a:xfrm>
            <a:off x="3851920" y="2204864"/>
            <a:ext cx="2448272" cy="2448272"/>
            <a:chOff x="1403648" y="1124744"/>
            <a:chExt cx="3600400" cy="3672408"/>
          </a:xfrm>
        </p:grpSpPr>
        <p:sp>
          <p:nvSpPr>
            <p:cNvPr id="3" name="טבעת 2"/>
            <p:cNvSpPr/>
            <p:nvPr/>
          </p:nvSpPr>
          <p:spPr>
            <a:xfrm>
              <a:off x="1403648" y="1124744"/>
              <a:ext cx="3600400" cy="3672408"/>
            </a:xfrm>
            <a:prstGeom prst="donut">
              <a:avLst>
                <a:gd name="adj" fmla="val 21944"/>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 name="אליפסה 3"/>
            <p:cNvSpPr/>
            <p:nvPr/>
          </p:nvSpPr>
          <p:spPr>
            <a:xfrm>
              <a:off x="2195736" y="1916832"/>
              <a:ext cx="2088232" cy="2088232"/>
            </a:xfrm>
            <a:prstGeom prst="ellipse">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24328" y="3861048"/>
            <a:ext cx="1113656" cy="523220"/>
          </a:xfrm>
          <a:prstGeom prst="rect">
            <a:avLst/>
          </a:prstGeom>
          <a:noFill/>
        </p:spPr>
        <p:txBody>
          <a:bodyPr wrap="square" rtlCol="1">
            <a:spAutoFit/>
          </a:bodyPr>
          <a:lstStyle/>
          <a:p>
            <a:r>
              <a:rPr lang="he-IL" sz="2800" b="1" dirty="0" smtClean="0"/>
              <a:t>גלעין</a:t>
            </a:r>
            <a:endParaRPr lang="he-IL" sz="2800" b="1" dirty="0"/>
          </a:p>
        </p:txBody>
      </p:sp>
      <p:sp>
        <p:nvSpPr>
          <p:cNvPr id="7" name="TextBox 6"/>
          <p:cNvSpPr txBox="1"/>
          <p:nvPr/>
        </p:nvSpPr>
        <p:spPr>
          <a:xfrm>
            <a:off x="1115616" y="3887300"/>
            <a:ext cx="1368152" cy="523220"/>
          </a:xfrm>
          <a:prstGeom prst="rect">
            <a:avLst/>
          </a:prstGeom>
          <a:noFill/>
        </p:spPr>
        <p:txBody>
          <a:bodyPr wrap="square" rtlCol="1">
            <a:spAutoFit/>
          </a:bodyPr>
          <a:lstStyle/>
          <a:p>
            <a:r>
              <a:rPr lang="he-IL" sz="2800" b="1" dirty="0" smtClean="0"/>
              <a:t>שוליים</a:t>
            </a:r>
            <a:endParaRPr lang="he-IL" sz="2800" b="1" dirty="0"/>
          </a:p>
        </p:txBody>
      </p:sp>
      <p:pic>
        <p:nvPicPr>
          <p:cNvPr id="14" name="Picture 2" descr="http://www.istockphoto.com/file_thumbview_approve/2811095/2/istockphoto_2811095-isolated-apple-core-with-clipping-path-3-part-set.jpg"/>
          <p:cNvPicPr>
            <a:picLocks noChangeAspect="1" noChangeArrowheads="1"/>
          </p:cNvPicPr>
          <p:nvPr/>
        </p:nvPicPr>
        <p:blipFill>
          <a:blip r:embed="rId3" cstate="print"/>
          <a:srcRect/>
          <a:stretch>
            <a:fillRect/>
          </a:stretch>
        </p:blipFill>
        <p:spPr bwMode="auto">
          <a:xfrm>
            <a:off x="2646897" y="1196752"/>
            <a:ext cx="3619500" cy="5328592"/>
          </a:xfrm>
          <a:prstGeom prst="rect">
            <a:avLst/>
          </a:prstGeom>
          <a:noFill/>
          <a:ln w="9525">
            <a:noFill/>
            <a:miter lim="800000"/>
            <a:headEnd/>
            <a:tailEnd/>
          </a:ln>
        </p:spPr>
      </p:pic>
      <p:sp>
        <p:nvSpPr>
          <p:cNvPr id="5" name="חץ שמאלה 4"/>
          <p:cNvSpPr/>
          <p:nvPr/>
        </p:nvSpPr>
        <p:spPr>
          <a:xfrm>
            <a:off x="5366297" y="3887300"/>
            <a:ext cx="1221927" cy="343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חץ שמאלה 11"/>
          <p:cNvSpPr/>
          <p:nvPr/>
        </p:nvSpPr>
        <p:spPr>
          <a:xfrm rot="20613570" flipH="1">
            <a:off x="1866036" y="2124138"/>
            <a:ext cx="1008112"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חץ שמאלה 12"/>
          <p:cNvSpPr/>
          <p:nvPr/>
        </p:nvSpPr>
        <p:spPr>
          <a:xfrm rot="20857852" flipH="1">
            <a:off x="1934566" y="2524682"/>
            <a:ext cx="1008112"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חץ שמאלה 9"/>
          <p:cNvSpPr/>
          <p:nvPr/>
        </p:nvSpPr>
        <p:spPr>
          <a:xfrm rot="901348" flipH="1">
            <a:off x="2142841" y="4994256"/>
            <a:ext cx="1008112"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חץ שמאלה 10"/>
          <p:cNvSpPr/>
          <p:nvPr/>
        </p:nvSpPr>
        <p:spPr>
          <a:xfrm rot="918870" flipH="1">
            <a:off x="1946151" y="5517531"/>
            <a:ext cx="1008112"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TextBox 3"/>
          <p:cNvSpPr txBox="1"/>
          <p:nvPr/>
        </p:nvSpPr>
        <p:spPr>
          <a:xfrm>
            <a:off x="827584" y="332656"/>
            <a:ext cx="7812360" cy="954107"/>
          </a:xfrm>
          <a:prstGeom prst="rect">
            <a:avLst/>
          </a:prstGeom>
          <a:noFill/>
        </p:spPr>
        <p:txBody>
          <a:bodyPr wrap="square" rtlCol="1">
            <a:spAutoFit/>
          </a:bodyPr>
          <a:lstStyle/>
          <a:p>
            <a:pPr algn="ctr"/>
            <a:r>
              <a:rPr lang="he-IL" sz="2800" b="1" dirty="0" smtClean="0">
                <a:ln w="6600">
                  <a:solidFill>
                    <a:schemeClr val="accent2"/>
                  </a:solidFill>
                  <a:prstDash val="solid"/>
                </a:ln>
                <a:solidFill>
                  <a:srgbClr val="C00000"/>
                </a:solidFill>
                <a:effectLst>
                  <a:outerShdw dist="38100" dir="2700000" algn="tl" rotWithShape="0">
                    <a:schemeClr val="accent2"/>
                  </a:outerShdw>
                </a:effectLst>
              </a:rPr>
              <a:t>לפי דעתכם, האם </a:t>
            </a:r>
            <a:r>
              <a:rPr lang="he-IL" sz="2800" b="1" dirty="0">
                <a:ln w="6600">
                  <a:solidFill>
                    <a:schemeClr val="accent2"/>
                  </a:solidFill>
                  <a:prstDash val="solid"/>
                </a:ln>
                <a:solidFill>
                  <a:srgbClr val="C00000"/>
                </a:solidFill>
                <a:effectLst>
                  <a:outerShdw dist="38100" dir="2700000" algn="tl" rotWithShape="0">
                    <a:schemeClr val="accent2"/>
                  </a:outerShdw>
                </a:effectLst>
              </a:rPr>
              <a:t>ב</a:t>
            </a:r>
            <a:r>
              <a:rPr lang="he-IL" sz="2800" b="1" dirty="0" smtClean="0">
                <a:ln w="6600">
                  <a:solidFill>
                    <a:schemeClr val="accent2"/>
                  </a:solidFill>
                  <a:prstDash val="solid"/>
                </a:ln>
                <a:solidFill>
                  <a:srgbClr val="C00000"/>
                </a:solidFill>
                <a:effectLst>
                  <a:outerShdw dist="38100" dir="2700000" algn="tl" rotWithShape="0">
                    <a:schemeClr val="accent2"/>
                  </a:outerShdw>
                </a:effectLst>
              </a:rPr>
              <a:t>מדינת ישראל יש הבדלים בין הגלעין לשוליים? בין המרכז לפריפריה?</a:t>
            </a:r>
            <a:endParaRPr lang="he-IL" sz="2800" b="1" dirty="0">
              <a:ln w="6600">
                <a:solidFill>
                  <a:schemeClr val="accent2"/>
                </a:solidFill>
                <a:prstDash val="solid"/>
              </a:ln>
              <a:solidFill>
                <a:srgbClr val="C00000"/>
              </a:solidFill>
              <a:effectLst>
                <a:outerShdw dist="38100" dir="2700000" algn="tl" rotWithShape="0">
                  <a:schemeClr val="accent2"/>
                </a:outerShdw>
              </a:effectLst>
            </a:endParaRPr>
          </a:p>
        </p:txBody>
      </p:sp>
      <p:graphicFrame>
        <p:nvGraphicFramePr>
          <p:cNvPr id="16" name="טבלה 15"/>
          <p:cNvGraphicFramePr>
            <a:graphicFrameLocks noGrp="1"/>
          </p:cNvGraphicFramePr>
          <p:nvPr>
            <p:extLst>
              <p:ext uri="{D42A27DB-BD31-4B8C-83A1-F6EECF244321}">
                <p14:modId xmlns="" xmlns:p14="http://schemas.microsoft.com/office/powerpoint/2010/main" val="2413196393"/>
              </p:ext>
            </p:extLst>
          </p:nvPr>
        </p:nvGraphicFramePr>
        <p:xfrm>
          <a:off x="0" y="6487160"/>
          <a:ext cx="9144000" cy="37084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22860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708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שאלת פתיחה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animBg="1"/>
      <p:bldP spid="12" grpId="0" animBg="1"/>
      <p:bldP spid="13"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391207" y="488513"/>
            <a:ext cx="8361584" cy="2800767"/>
          </a:xfrm>
          <a:prstGeom prst="rect">
            <a:avLst/>
          </a:prstGeom>
          <a:noFill/>
        </p:spPr>
        <p:txBody>
          <a:bodyPr wrap="none" lIns="91440" tIns="45720" rIns="91440" bIns="45720">
            <a:spAutoFit/>
          </a:bodyPr>
          <a:lstStyle/>
          <a:p>
            <a:pPr algn="ctr"/>
            <a:r>
              <a:rPr lang="he-IL"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האזינו לכתבת הרדיו </a:t>
            </a:r>
          </a:p>
          <a:p>
            <a:pPr algn="ctr"/>
            <a:r>
              <a:rPr lang="he-IL"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וכתבו כמה שיותר מושגים </a:t>
            </a:r>
          </a:p>
          <a:p>
            <a:pPr algn="ctr"/>
            <a:r>
              <a:rPr lang="he-IL"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הקשורים ל</a:t>
            </a:r>
            <a:r>
              <a:rPr lang="he-IL"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צרכנות ולגיאוגרפיה </a:t>
            </a:r>
          </a:p>
          <a:p>
            <a:pPr algn="ctr"/>
            <a:r>
              <a:rPr lang="he-IL"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הנשמעים בה</a:t>
            </a:r>
            <a:endParaRPr lang="he-IL"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6469094.mp3">
            <a:hlinkClick r:id="" action="ppaction://media"/>
          </p:cNvPr>
          <p:cNvPicPr>
            <a:picLocks noRot="1" noChangeAspect="1"/>
          </p:cNvPicPr>
          <p:nvPr>
            <a:audioFile r:link="rId1"/>
          </p:nvPr>
        </p:nvPicPr>
        <p:blipFill>
          <a:blip r:embed="rId4" cstate="print"/>
          <a:stretch>
            <a:fillRect/>
          </a:stretch>
        </p:blipFill>
        <p:spPr>
          <a:xfrm>
            <a:off x="3563888" y="3284984"/>
            <a:ext cx="1944216" cy="1944216"/>
          </a:xfrm>
          <a:prstGeom prst="rect">
            <a:avLst/>
          </a:prstGeom>
        </p:spPr>
      </p:pic>
      <p:graphicFrame>
        <p:nvGraphicFramePr>
          <p:cNvPr id="8" name="טבלה 7"/>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22860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א' - כתבת רדיו</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
        <p:nvSpPr>
          <p:cNvPr id="6" name="TextBox 5"/>
          <p:cNvSpPr txBox="1"/>
          <p:nvPr/>
        </p:nvSpPr>
        <p:spPr>
          <a:xfrm>
            <a:off x="1835696" y="5085184"/>
            <a:ext cx="5436603"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he-IL" dirty="0" smtClean="0"/>
              <a:t>מתוך התכנית 'בוקר טוב ישראל' עם אסף ליברמן, גלי צה"ל</a:t>
            </a:r>
            <a:endParaRPr lang="he-IL" dirty="0"/>
          </a:p>
        </p:txBody>
      </p:sp>
      <p:sp>
        <p:nvSpPr>
          <p:cNvPr id="7" name="מלבן 6"/>
          <p:cNvSpPr/>
          <p:nvPr/>
        </p:nvSpPr>
        <p:spPr>
          <a:xfrm>
            <a:off x="179512" y="5661248"/>
            <a:ext cx="8892480" cy="738664"/>
          </a:xfrm>
          <a:prstGeom prst="rect">
            <a:avLst/>
          </a:prstGeom>
        </p:spPr>
        <p:txBody>
          <a:bodyPr wrap="square">
            <a:spAutoFit/>
          </a:bodyPr>
          <a:lstStyle/>
          <a:p>
            <a:pPr>
              <a:defRPr/>
            </a:pPr>
            <a:r>
              <a:rPr lang="he-IL" sz="1400" b="1" dirty="0" smtClean="0"/>
              <a:t>שימו לב! </a:t>
            </a:r>
            <a:r>
              <a:rPr lang="he-IL" sz="1400" u="sng" dirty="0" smtClean="0"/>
              <a:t>האישור לשימוש בקובץ הקול ניתן ע"י גל"צ רק לצורך השמעה בתכנית "הגינות על המפה", ואין להשתמש בו לשום מטרה אחרת.</a:t>
            </a:r>
          </a:p>
          <a:p>
            <a:endParaRPr lang="he-IL" sz="1400" dirty="0" smtClean="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30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אליפסה 2"/>
          <p:cNvSpPr/>
          <p:nvPr/>
        </p:nvSpPr>
        <p:spPr>
          <a:xfrm>
            <a:off x="2267744" y="1124744"/>
            <a:ext cx="4536504" cy="432048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6" name="Picture 2"/>
          <p:cNvPicPr>
            <a:picLocks noChangeAspect="1" noChangeArrowheads="1"/>
          </p:cNvPicPr>
          <p:nvPr/>
        </p:nvPicPr>
        <p:blipFill>
          <a:blip r:embed="rId4" cstate="print"/>
          <a:srcRect/>
          <a:stretch>
            <a:fillRect/>
          </a:stretch>
        </p:blipFill>
        <p:spPr bwMode="auto">
          <a:xfrm>
            <a:off x="611560" y="2852936"/>
            <a:ext cx="1511936" cy="10087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Rectangle 1"/>
          <p:cNvSpPr>
            <a:spLocks noChangeArrowheads="1"/>
          </p:cNvSpPr>
          <p:nvPr/>
        </p:nvSpPr>
        <p:spPr bwMode="auto">
          <a:xfrm>
            <a:off x="4842448" y="658580"/>
            <a:ext cx="184731" cy="6001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he-IL" sz="1100" dirty="0" smtClean="0">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p:txBody>
      </p:sp>
      <p:pic>
        <p:nvPicPr>
          <p:cNvPr id="52226" name="Picture 2" descr="תוצאת תמונה עבור יוקר המחיה"/>
          <p:cNvPicPr>
            <a:picLocks noChangeAspect="1" noChangeArrowheads="1"/>
          </p:cNvPicPr>
          <p:nvPr/>
        </p:nvPicPr>
        <p:blipFill>
          <a:blip r:embed="rId5" cstate="print"/>
          <a:srcRect/>
          <a:stretch>
            <a:fillRect/>
          </a:stretch>
        </p:blipFill>
        <p:spPr bwMode="auto">
          <a:xfrm>
            <a:off x="7452320" y="3140968"/>
            <a:ext cx="1088455" cy="1069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4" descr=" כנס_2015"/>
          <p:cNvPicPr>
            <a:picLocks noChangeAspect="1" noChangeArrowheads="1"/>
          </p:cNvPicPr>
          <p:nvPr/>
        </p:nvPicPr>
        <p:blipFill>
          <a:blip r:embed="rId6" cstate="print"/>
          <a:srcRect l="78434" t="50399" r="9281" b="20621"/>
          <a:stretch>
            <a:fillRect/>
          </a:stretch>
        </p:blipFill>
        <p:spPr bwMode="auto">
          <a:xfrm>
            <a:off x="5868144" y="5085184"/>
            <a:ext cx="1055235" cy="13078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2229" name="AutoShape 5" descr="תוצאת תמונה עבור ‪prices gap‬‏"/>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52231" name="AutoShape 7" descr="תוצאת תמונה עבור ‪prices gap‬‏"/>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52232" name="Picture 8"/>
          <p:cNvPicPr>
            <a:picLocks noChangeAspect="1" noChangeArrowheads="1"/>
          </p:cNvPicPr>
          <p:nvPr/>
        </p:nvPicPr>
        <p:blipFill>
          <a:blip r:embed="rId7" cstate="print"/>
          <a:srcRect/>
          <a:stretch>
            <a:fillRect/>
          </a:stretch>
        </p:blipFill>
        <p:spPr bwMode="auto">
          <a:xfrm>
            <a:off x="1475656" y="548680"/>
            <a:ext cx="1556422" cy="8908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2233" name="Picture 9" descr="F:\ליאור וייץ\התמונות שלי\תמונות גדולות\shutterstock_133598609.jpg"/>
          <p:cNvPicPr>
            <a:picLocks noChangeAspect="1" noChangeArrowheads="1"/>
          </p:cNvPicPr>
          <p:nvPr/>
        </p:nvPicPr>
        <p:blipFill>
          <a:blip r:embed="rId8" cstate="print"/>
          <a:srcRect/>
          <a:stretch>
            <a:fillRect/>
          </a:stretch>
        </p:blipFill>
        <p:spPr bwMode="auto">
          <a:xfrm>
            <a:off x="6876256" y="836712"/>
            <a:ext cx="1413982" cy="9433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2235" name="AutoShape 11" descr="תוצאת תמונה עבור המועצה לצרכנות"/>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52236" name="Picture 12"/>
          <p:cNvPicPr>
            <a:picLocks noChangeAspect="1" noChangeArrowheads="1"/>
          </p:cNvPicPr>
          <p:nvPr/>
        </p:nvPicPr>
        <p:blipFill>
          <a:blip r:embed="rId9" cstate="print"/>
          <a:srcRect/>
          <a:stretch>
            <a:fillRect/>
          </a:stretch>
        </p:blipFill>
        <p:spPr bwMode="auto">
          <a:xfrm>
            <a:off x="2267744" y="5085184"/>
            <a:ext cx="1517059" cy="11389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aphicFrame>
        <p:nvGraphicFramePr>
          <p:cNvPr id="23" name="טבלה 22"/>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22860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א' - כתבת רדיו</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grpSp>
        <p:nvGrpSpPr>
          <p:cNvPr id="26" name="קבוצה 25"/>
          <p:cNvGrpSpPr/>
          <p:nvPr/>
        </p:nvGrpSpPr>
        <p:grpSpPr>
          <a:xfrm>
            <a:off x="4211960" y="188640"/>
            <a:ext cx="1368152" cy="1215379"/>
            <a:chOff x="7001279" y="1017271"/>
            <a:chExt cx="1986428" cy="2033605"/>
          </a:xfrm>
        </p:grpSpPr>
        <p:sp>
          <p:nvSpPr>
            <p:cNvPr id="28" name="טבעת 27"/>
            <p:cNvSpPr/>
            <p:nvPr/>
          </p:nvSpPr>
          <p:spPr>
            <a:xfrm>
              <a:off x="7001279" y="1017271"/>
              <a:ext cx="1986428" cy="2033605"/>
            </a:xfrm>
            <a:prstGeom prst="donut">
              <a:avLst>
                <a:gd name="adj" fmla="val 21944"/>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7" name="אליפסה 26"/>
            <p:cNvSpPr/>
            <p:nvPr/>
          </p:nvSpPr>
          <p:spPr>
            <a:xfrm>
              <a:off x="7415534" y="1447357"/>
              <a:ext cx="1157918" cy="1173431"/>
            </a:xfrm>
            <a:prstGeom prst="ellipse">
              <a:avLst/>
            </a:prstGeom>
            <a:solidFill>
              <a:schemeClr val="tx2">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 name="TextBox 4"/>
          <p:cNvSpPr txBox="1"/>
          <p:nvPr/>
        </p:nvSpPr>
        <p:spPr>
          <a:xfrm>
            <a:off x="2771800" y="2780928"/>
            <a:ext cx="3385734" cy="1077218"/>
          </a:xfrm>
          <a:prstGeom prst="rect">
            <a:avLst/>
          </a:prstGeom>
          <a:noFill/>
        </p:spPr>
        <p:txBody>
          <a:bodyPr wrap="square" rtlCol="1">
            <a:spAutoFit/>
          </a:bodyPr>
          <a:lstStyle/>
          <a:p>
            <a:pPr algn="ctr"/>
            <a:r>
              <a:rPr lang="he-IL" sz="3200" b="1" dirty="0" smtClean="0">
                <a:ln w="22225">
                  <a:solidFill>
                    <a:schemeClr val="accent2"/>
                  </a:solidFill>
                  <a:prstDash val="solid"/>
                </a:ln>
                <a:solidFill>
                  <a:srgbClr val="C00000"/>
                </a:solidFill>
              </a:rPr>
              <a:t>המושגים העיקריים </a:t>
            </a:r>
          </a:p>
          <a:p>
            <a:pPr algn="ctr"/>
            <a:r>
              <a:rPr lang="he-IL" sz="3200" b="1" dirty="0" smtClean="0">
                <a:ln w="22225">
                  <a:solidFill>
                    <a:schemeClr val="accent2"/>
                  </a:solidFill>
                  <a:prstDash val="solid"/>
                </a:ln>
                <a:solidFill>
                  <a:srgbClr val="C00000"/>
                </a:solidFill>
              </a:rPr>
              <a:t>העולים מן הכתבה:</a:t>
            </a:r>
            <a:endParaRPr lang="he-IL" sz="3200" b="1" dirty="0">
              <a:ln w="22225">
                <a:solidFill>
                  <a:schemeClr val="accent2"/>
                </a:solidFill>
                <a:prstDash val="solid"/>
              </a:ln>
              <a:solidFill>
                <a:srgbClr val="C00000"/>
              </a:solidFill>
            </a:endParaRPr>
          </a:p>
        </p:txBody>
      </p:sp>
      <p:sp>
        <p:nvSpPr>
          <p:cNvPr id="7" name="מלבן 6"/>
          <p:cNvSpPr/>
          <p:nvPr/>
        </p:nvSpPr>
        <p:spPr>
          <a:xfrm>
            <a:off x="2915816" y="2420888"/>
            <a:ext cx="2880320" cy="461665"/>
          </a:xfrm>
          <a:prstGeom prst="rect">
            <a:avLst/>
          </a:prstGeom>
          <a:noFill/>
        </p:spPr>
        <p:txBody>
          <a:bodyPr wrap="square" lIns="91440" tIns="45720" rIns="91440" bIns="45720">
            <a:spAutoFit/>
          </a:bodyPr>
          <a:lstStyle/>
          <a:p>
            <a:pPr algn="ctr"/>
            <a:r>
              <a:rPr lang="he-IL" sz="2400" b="1" dirty="0">
                <a:ln w="22225">
                  <a:solidFill>
                    <a:schemeClr val="accent2"/>
                  </a:solidFill>
                  <a:prstDash val="solid"/>
                </a:ln>
                <a:solidFill>
                  <a:schemeClr val="accent2">
                    <a:lumMod val="40000"/>
                    <a:lumOff val="60000"/>
                  </a:schemeClr>
                </a:solidFill>
              </a:rPr>
              <a:t>מרכז </a:t>
            </a:r>
            <a:r>
              <a:rPr lang="he-IL" sz="2400" b="1" dirty="0" smtClean="0">
                <a:ln w="22225">
                  <a:solidFill>
                    <a:schemeClr val="accent2"/>
                  </a:solidFill>
                  <a:prstDash val="solid"/>
                </a:ln>
                <a:solidFill>
                  <a:schemeClr val="accent2">
                    <a:lumMod val="40000"/>
                    <a:lumOff val="60000"/>
                  </a:schemeClr>
                </a:solidFill>
              </a:rPr>
              <a:t>– פריפריה</a:t>
            </a:r>
            <a:endParaRPr lang="he-IL" sz="2400" b="1" dirty="0">
              <a:ln w="22225">
                <a:solidFill>
                  <a:schemeClr val="accent2"/>
                </a:solidFill>
                <a:prstDash val="solid"/>
              </a:ln>
              <a:solidFill>
                <a:schemeClr val="accent2">
                  <a:lumMod val="40000"/>
                  <a:lumOff val="60000"/>
                </a:schemeClr>
              </a:solidFill>
            </a:endParaRPr>
          </a:p>
        </p:txBody>
      </p:sp>
      <p:sp>
        <p:nvSpPr>
          <p:cNvPr id="41" name="מלבן 40"/>
          <p:cNvSpPr/>
          <p:nvPr/>
        </p:nvSpPr>
        <p:spPr>
          <a:xfrm>
            <a:off x="6444208" y="1844824"/>
            <a:ext cx="2286203" cy="523220"/>
          </a:xfrm>
          <a:prstGeom prst="rect">
            <a:avLst/>
          </a:prstGeom>
          <a:noFill/>
        </p:spPr>
        <p:txBody>
          <a:bodyPr wrap="none" lIns="91440" tIns="45720" rIns="91440" bIns="45720">
            <a:spAutoFit/>
          </a:bodyPr>
          <a:lstStyle/>
          <a:p>
            <a:pPr algn="ctr"/>
            <a:r>
              <a:rPr lang="he-IL" sz="2800" b="1" dirty="0" smtClean="0">
                <a:ln w="22225">
                  <a:solidFill>
                    <a:schemeClr val="accent2"/>
                  </a:solidFill>
                  <a:prstDash val="solid"/>
                </a:ln>
                <a:solidFill>
                  <a:schemeClr val="accent2">
                    <a:lumMod val="40000"/>
                    <a:lumOff val="60000"/>
                  </a:schemeClr>
                </a:solidFill>
              </a:rPr>
              <a:t>רשתות השיווק</a:t>
            </a:r>
            <a:endParaRPr lang="he-IL" sz="2800" b="1" dirty="0">
              <a:ln w="22225">
                <a:solidFill>
                  <a:schemeClr val="accent2"/>
                </a:solidFill>
                <a:prstDash val="solid"/>
              </a:ln>
              <a:solidFill>
                <a:schemeClr val="accent2">
                  <a:lumMod val="40000"/>
                  <a:lumOff val="60000"/>
                </a:schemeClr>
              </a:solidFill>
            </a:endParaRPr>
          </a:p>
        </p:txBody>
      </p:sp>
      <p:sp>
        <p:nvSpPr>
          <p:cNvPr id="42" name="מלבן 41"/>
          <p:cNvSpPr/>
          <p:nvPr/>
        </p:nvSpPr>
        <p:spPr>
          <a:xfrm>
            <a:off x="6997155" y="4293096"/>
            <a:ext cx="1859805" cy="523220"/>
          </a:xfrm>
          <a:prstGeom prst="rect">
            <a:avLst/>
          </a:prstGeom>
          <a:noFill/>
        </p:spPr>
        <p:txBody>
          <a:bodyPr wrap="none" lIns="91440" tIns="45720" rIns="91440" bIns="45720">
            <a:spAutoFit/>
          </a:bodyPr>
          <a:lstStyle/>
          <a:p>
            <a:pPr algn="ctr"/>
            <a:r>
              <a:rPr lang="he-IL" sz="2800" b="1" dirty="0" smtClean="0">
                <a:ln w="22225">
                  <a:solidFill>
                    <a:schemeClr val="accent2"/>
                  </a:solidFill>
                  <a:prstDash val="solid"/>
                </a:ln>
                <a:solidFill>
                  <a:schemeClr val="accent2">
                    <a:lumMod val="40000"/>
                    <a:lumOff val="60000"/>
                  </a:schemeClr>
                </a:solidFill>
              </a:rPr>
              <a:t>יוקר המחיה</a:t>
            </a:r>
            <a:endParaRPr lang="he-IL" sz="2800" b="1" dirty="0">
              <a:ln w="22225">
                <a:solidFill>
                  <a:schemeClr val="accent2"/>
                </a:solidFill>
                <a:prstDash val="solid"/>
              </a:ln>
              <a:solidFill>
                <a:schemeClr val="accent2">
                  <a:lumMod val="40000"/>
                  <a:lumOff val="60000"/>
                </a:schemeClr>
              </a:solidFill>
            </a:endParaRPr>
          </a:p>
        </p:txBody>
      </p:sp>
      <p:sp>
        <p:nvSpPr>
          <p:cNvPr id="43" name="מלבן 42"/>
          <p:cNvSpPr/>
          <p:nvPr/>
        </p:nvSpPr>
        <p:spPr>
          <a:xfrm>
            <a:off x="6444208" y="5301208"/>
            <a:ext cx="2317289" cy="1200329"/>
          </a:xfrm>
          <a:prstGeom prst="rect">
            <a:avLst/>
          </a:prstGeom>
          <a:noFill/>
        </p:spPr>
        <p:txBody>
          <a:bodyPr wrap="square" lIns="91440" tIns="45720" rIns="91440" bIns="45720">
            <a:spAutoFit/>
          </a:bodyPr>
          <a:lstStyle/>
          <a:p>
            <a:pPr algn="ctr"/>
            <a:r>
              <a:rPr lang="he-IL" sz="2400" b="1" dirty="0" smtClean="0">
                <a:ln w="22225">
                  <a:solidFill>
                    <a:schemeClr val="accent2"/>
                  </a:solidFill>
                  <a:prstDash val="solid"/>
                </a:ln>
                <a:solidFill>
                  <a:schemeClr val="accent2">
                    <a:lumMod val="40000"/>
                    <a:lumOff val="60000"/>
                  </a:schemeClr>
                </a:solidFill>
              </a:rPr>
              <a:t>הממונה על </a:t>
            </a:r>
          </a:p>
          <a:p>
            <a:pPr algn="ctr"/>
            <a:r>
              <a:rPr lang="he-IL" sz="2400" b="1" dirty="0" smtClean="0">
                <a:ln w="22225">
                  <a:solidFill>
                    <a:schemeClr val="accent2"/>
                  </a:solidFill>
                  <a:prstDash val="solid"/>
                </a:ln>
                <a:solidFill>
                  <a:schemeClr val="accent2">
                    <a:lumMod val="40000"/>
                    <a:lumOff val="60000"/>
                  </a:schemeClr>
                </a:solidFill>
              </a:rPr>
              <a:t>ההגבלים העסקיים</a:t>
            </a:r>
            <a:endParaRPr lang="he-IL" sz="2400" b="1" dirty="0">
              <a:ln w="22225">
                <a:solidFill>
                  <a:schemeClr val="accent2"/>
                </a:solidFill>
                <a:prstDash val="solid"/>
              </a:ln>
              <a:solidFill>
                <a:schemeClr val="accent2">
                  <a:lumMod val="40000"/>
                  <a:lumOff val="60000"/>
                </a:schemeClr>
              </a:solidFill>
            </a:endParaRPr>
          </a:p>
        </p:txBody>
      </p:sp>
      <p:sp>
        <p:nvSpPr>
          <p:cNvPr id="44" name="מלבן 43"/>
          <p:cNvSpPr/>
          <p:nvPr/>
        </p:nvSpPr>
        <p:spPr>
          <a:xfrm>
            <a:off x="827584" y="1556792"/>
            <a:ext cx="2020035" cy="523220"/>
          </a:xfrm>
          <a:prstGeom prst="rect">
            <a:avLst/>
          </a:prstGeom>
          <a:noFill/>
        </p:spPr>
        <p:txBody>
          <a:bodyPr wrap="square" lIns="91440" tIns="45720" rIns="91440" bIns="45720">
            <a:spAutoFit/>
          </a:bodyPr>
          <a:lstStyle/>
          <a:p>
            <a:pPr algn="ctr"/>
            <a:r>
              <a:rPr lang="he-IL" sz="2800" b="1" dirty="0" smtClean="0">
                <a:ln w="22225">
                  <a:solidFill>
                    <a:schemeClr val="accent2"/>
                  </a:solidFill>
                  <a:prstDash val="solid"/>
                </a:ln>
                <a:solidFill>
                  <a:schemeClr val="accent2">
                    <a:lumMod val="40000"/>
                    <a:lumOff val="60000"/>
                  </a:schemeClr>
                </a:solidFill>
              </a:rPr>
              <a:t>פערי מחירים</a:t>
            </a:r>
            <a:endParaRPr lang="he-IL" sz="2800" b="1" dirty="0">
              <a:ln w="22225">
                <a:solidFill>
                  <a:schemeClr val="accent2"/>
                </a:solidFill>
                <a:prstDash val="solid"/>
              </a:ln>
              <a:solidFill>
                <a:schemeClr val="accent2">
                  <a:lumMod val="40000"/>
                  <a:lumOff val="60000"/>
                </a:schemeClr>
              </a:solidFill>
            </a:endParaRPr>
          </a:p>
        </p:txBody>
      </p:sp>
      <p:sp>
        <p:nvSpPr>
          <p:cNvPr id="45" name="מלבן 44"/>
          <p:cNvSpPr/>
          <p:nvPr/>
        </p:nvSpPr>
        <p:spPr>
          <a:xfrm>
            <a:off x="395536" y="4005064"/>
            <a:ext cx="1906292" cy="523220"/>
          </a:xfrm>
          <a:prstGeom prst="rect">
            <a:avLst/>
          </a:prstGeom>
          <a:noFill/>
        </p:spPr>
        <p:txBody>
          <a:bodyPr wrap="none" lIns="91440" tIns="45720" rIns="91440" bIns="45720">
            <a:spAutoFit/>
          </a:bodyPr>
          <a:lstStyle/>
          <a:p>
            <a:pPr algn="ctr"/>
            <a:r>
              <a:rPr lang="he-IL" sz="2800" b="1" dirty="0" smtClean="0">
                <a:ln w="22225">
                  <a:solidFill>
                    <a:schemeClr val="accent2"/>
                  </a:solidFill>
                  <a:prstDash val="solid"/>
                </a:ln>
                <a:solidFill>
                  <a:schemeClr val="accent2">
                    <a:lumMod val="40000"/>
                    <a:lumOff val="60000"/>
                  </a:schemeClr>
                </a:solidFill>
              </a:rPr>
              <a:t>מחירי המזון</a:t>
            </a:r>
            <a:endParaRPr lang="he-IL" sz="2800" b="1" dirty="0">
              <a:ln w="22225">
                <a:solidFill>
                  <a:schemeClr val="accent2"/>
                </a:solidFill>
                <a:prstDash val="solid"/>
              </a:ln>
              <a:solidFill>
                <a:schemeClr val="accent2">
                  <a:lumMod val="40000"/>
                  <a:lumOff val="60000"/>
                </a:schemeClr>
              </a:solidFill>
            </a:endParaRPr>
          </a:p>
        </p:txBody>
      </p:sp>
      <p:sp>
        <p:nvSpPr>
          <p:cNvPr id="46" name="מלבן 45"/>
          <p:cNvSpPr/>
          <p:nvPr/>
        </p:nvSpPr>
        <p:spPr>
          <a:xfrm>
            <a:off x="611560" y="5301208"/>
            <a:ext cx="1430200" cy="954107"/>
          </a:xfrm>
          <a:prstGeom prst="rect">
            <a:avLst/>
          </a:prstGeom>
          <a:noFill/>
        </p:spPr>
        <p:txBody>
          <a:bodyPr wrap="none" lIns="91440" tIns="45720" rIns="91440" bIns="45720">
            <a:spAutoFit/>
          </a:bodyPr>
          <a:lstStyle/>
          <a:p>
            <a:pPr algn="ctr"/>
            <a:r>
              <a:rPr lang="he-IL" sz="2800" b="1" dirty="0" smtClean="0">
                <a:ln w="22225">
                  <a:solidFill>
                    <a:schemeClr val="accent2"/>
                  </a:solidFill>
                  <a:prstDash val="solid"/>
                </a:ln>
                <a:solidFill>
                  <a:schemeClr val="accent2">
                    <a:lumMod val="40000"/>
                    <a:lumOff val="60000"/>
                  </a:schemeClr>
                </a:solidFill>
              </a:rPr>
              <a:t>המועצה </a:t>
            </a:r>
          </a:p>
          <a:p>
            <a:pPr algn="ctr"/>
            <a:r>
              <a:rPr lang="he-IL" sz="2800" b="1" dirty="0" smtClean="0">
                <a:ln w="22225">
                  <a:solidFill>
                    <a:schemeClr val="accent2"/>
                  </a:solidFill>
                  <a:prstDash val="solid"/>
                </a:ln>
                <a:solidFill>
                  <a:schemeClr val="accent2">
                    <a:lumMod val="40000"/>
                    <a:lumOff val="60000"/>
                  </a:schemeClr>
                </a:solidFill>
              </a:rPr>
              <a:t>לצרכנות</a:t>
            </a:r>
            <a:endParaRPr lang="he-IL" sz="2800" b="1" dirty="0">
              <a:ln w="22225">
                <a:solidFill>
                  <a:schemeClr val="accent2"/>
                </a:solidFill>
                <a:prstDash val="solid"/>
              </a:ln>
              <a:solidFill>
                <a:schemeClr val="accent2">
                  <a:lumMod val="40000"/>
                  <a:lumOff val="60000"/>
                </a:schemeClr>
              </a:solidFill>
            </a:endParaRPr>
          </a:p>
        </p:txBody>
      </p:sp>
      <p:pic>
        <p:nvPicPr>
          <p:cNvPr id="25" name="6469094.mp3">
            <a:hlinkClick r:id="" action="ppaction://media"/>
          </p:cNvPr>
          <p:cNvPicPr>
            <a:picLocks noRot="1" noChangeAspect="1"/>
          </p:cNvPicPr>
          <p:nvPr>
            <a:audioFile r:link="rId1"/>
          </p:nvPr>
        </p:nvPicPr>
        <p:blipFill>
          <a:blip r:embed="rId10" cstate="print"/>
          <a:stretch>
            <a:fillRect/>
          </a:stretch>
        </p:blipFill>
        <p:spPr>
          <a:xfrm>
            <a:off x="4067944" y="3933056"/>
            <a:ext cx="1152128" cy="1152128"/>
          </a:xfrm>
          <a:prstGeom prst="rect">
            <a:avLst/>
          </a:prstGeom>
        </p:spPr>
      </p:pic>
    </p:spTree>
    <p:extLst>
      <p:ext uri="{BB962C8B-B14F-4D97-AF65-F5344CB8AC3E}">
        <p14:creationId xmlns="" xmlns:p14="http://schemas.microsoft.com/office/powerpoint/2010/main" val="41186515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308" fill="hold"/>
                                        <p:tgtEl>
                                          <p:spTgt spid="25"/>
                                        </p:tgtEl>
                                      </p:cBhvr>
                                    </p:cmd>
                                  </p:childTnLst>
                                </p:cTn>
                              </p:par>
                            </p:childTnLst>
                          </p:cTn>
                        </p:par>
                      </p:childTnLst>
                    </p:cTn>
                  </p:par>
                </p:childTnLst>
              </p:cTn>
              <p:nextCondLst>
                <p:cond evt="onClick" delay="0">
                  <p:tgtEl>
                    <p:spTgt spid="2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תוצאת תמונה עבור סקיצה של מפת ישראל"/>
          <p:cNvPicPr>
            <a:picLocks noChangeAspect="1" noChangeArrowheads="1"/>
          </p:cNvPicPr>
          <p:nvPr/>
        </p:nvPicPr>
        <p:blipFill>
          <a:blip r:embed="rId3" cstate="print"/>
          <a:srcRect l="6289" t="8813" r="22011"/>
          <a:stretch>
            <a:fillRect/>
          </a:stretch>
        </p:blipFill>
        <p:spPr bwMode="auto">
          <a:xfrm>
            <a:off x="827584" y="12942"/>
            <a:ext cx="3040354" cy="6433800"/>
          </a:xfrm>
          <a:prstGeom prst="rect">
            <a:avLst/>
          </a:prstGeom>
          <a:noFill/>
        </p:spPr>
      </p:pic>
      <p:sp>
        <p:nvSpPr>
          <p:cNvPr id="3" name="אליפסה 2"/>
          <p:cNvSpPr/>
          <p:nvPr/>
        </p:nvSpPr>
        <p:spPr>
          <a:xfrm>
            <a:off x="1303645" y="1907585"/>
            <a:ext cx="2088232" cy="2088232"/>
          </a:xfrm>
          <a:prstGeom prst="ellipse">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טבעת 3"/>
          <p:cNvSpPr/>
          <p:nvPr/>
        </p:nvSpPr>
        <p:spPr>
          <a:xfrm>
            <a:off x="547561" y="1124744"/>
            <a:ext cx="3600400" cy="3672408"/>
          </a:xfrm>
          <a:prstGeom prst="donut">
            <a:avLst>
              <a:gd name="adj" fmla="val 21944"/>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 name="מלבן 4"/>
          <p:cNvSpPr/>
          <p:nvPr/>
        </p:nvSpPr>
        <p:spPr>
          <a:xfrm>
            <a:off x="4456936" y="3684305"/>
            <a:ext cx="4428129" cy="769441"/>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3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שוליים</a:t>
            </a:r>
            <a:r>
              <a:rPr lang="he-IL" sz="44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 </a:t>
            </a:r>
            <a:r>
              <a:rPr lang="he-IL" sz="28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(פריפריה)</a:t>
            </a:r>
            <a:endParaRPr lang="he-IL"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TextBox 8"/>
          <p:cNvSpPr txBox="1"/>
          <p:nvPr/>
        </p:nvSpPr>
        <p:spPr>
          <a:xfrm>
            <a:off x="4460553" y="4496346"/>
            <a:ext cx="4413597" cy="193899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2400" dirty="0" smtClean="0"/>
              <a:t>אזור שאינו נכלל בתחום הגלעין הראשי או גלעיני המשנה של המדינה. אזורי שוליים הם דלילי אוכלוסין והיקף הפעילות הכלכלית והתרבותית המתרחשת בהם קטן. </a:t>
            </a:r>
            <a:endParaRPr lang="he-IL" sz="2400" dirty="0"/>
          </a:p>
        </p:txBody>
      </p:sp>
      <p:sp>
        <p:nvSpPr>
          <p:cNvPr id="12" name="מלבן 11"/>
          <p:cNvSpPr/>
          <p:nvPr/>
        </p:nvSpPr>
        <p:spPr>
          <a:xfrm>
            <a:off x="4453817" y="164217"/>
            <a:ext cx="4464208" cy="923330"/>
          </a:xfrm>
          <a:prstGeom prst="rect">
            <a:avLst/>
          </a:prstGeom>
          <a:solidFill>
            <a:srgbClr val="4F81BD"/>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he-IL" sz="36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גלעין</a:t>
            </a:r>
            <a:r>
              <a:rPr lang="he-IL" sz="5400" b="1" cap="none"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 </a:t>
            </a:r>
            <a:r>
              <a:rPr lang="he-IL" sz="28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rPr>
              <a:t>(מרכז)</a:t>
            </a:r>
            <a:endParaRPr lang="he-IL"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3" name="TextBox 12"/>
          <p:cNvSpPr txBox="1"/>
          <p:nvPr/>
        </p:nvSpPr>
        <p:spPr>
          <a:xfrm>
            <a:off x="4446020" y="1087547"/>
            <a:ext cx="4439045" cy="1202423"/>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he-IL" sz="2400" dirty="0" smtClean="0"/>
              <a:t>אזור עירוני צפוף אוכלוסין, שבו מתרכזת עיקר הפעילות הכלכלית, הפוליטית והתרבותית של המדינה. </a:t>
            </a:r>
            <a:endParaRPr lang="he-IL" sz="2400" dirty="0"/>
          </a:p>
        </p:txBody>
      </p:sp>
      <p:graphicFrame>
        <p:nvGraphicFramePr>
          <p:cNvPr id="10" name="טבלה 9"/>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22860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א' - כתבת רדיו</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
        <p:nvSpPr>
          <p:cNvPr id="6" name="מלבן 5"/>
          <p:cNvSpPr/>
          <p:nvPr/>
        </p:nvSpPr>
        <p:spPr>
          <a:xfrm rot="21284473">
            <a:off x="1220645" y="2754427"/>
            <a:ext cx="6948613" cy="1039666"/>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smtClean="0"/>
              <a:t>האם זה הוגן שבאזורים מסוימים בארץ </a:t>
            </a:r>
          </a:p>
          <a:p>
            <a:pPr algn="ctr"/>
            <a:r>
              <a:rPr lang="he-IL" sz="2800" dirty="0" smtClean="0"/>
              <a:t>המחירים יהיו יקרים יותר מאשר באזורים אחרים?</a:t>
            </a:r>
            <a:endParaRPr lang="he-IL"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67544" y="1142540"/>
            <a:ext cx="8172400" cy="4708981"/>
          </a:xfrm>
          <a:prstGeom prst="rect">
            <a:avLst/>
          </a:prstGeom>
          <a:noFill/>
          <a:ln w="9525">
            <a:noFill/>
            <a:miter lim="800000"/>
            <a:headEnd/>
            <a:tailEnd/>
          </a:ln>
        </p:spPr>
        <p:txBody>
          <a:bodyPr wrap="square" anchor="ctr">
            <a:spAutoFit/>
          </a:bodyPr>
          <a:lstStyle/>
          <a:p>
            <a:pPr eaLnBrk="0" hangingPunct="0">
              <a:tabLst>
                <a:tab pos="2044700" algn="l"/>
              </a:tabLst>
            </a:pPr>
            <a:r>
              <a:rPr lang="he-IL" sz="2000" b="1" u="sng" dirty="0" smtClean="0">
                <a:solidFill>
                  <a:srgbClr val="000000"/>
                </a:solidFill>
                <a:latin typeface="Calibri" pitchFamily="34" charset="0"/>
                <a:cs typeface="David" pitchFamily="34" charset="-79"/>
              </a:rPr>
              <a:t>מאפייני </a:t>
            </a:r>
            <a:r>
              <a:rPr lang="he-IL" sz="2000" b="1" u="sng" dirty="0">
                <a:solidFill>
                  <a:srgbClr val="000000"/>
                </a:solidFill>
                <a:latin typeface="Calibri" pitchFamily="34" charset="0"/>
                <a:cs typeface="David" pitchFamily="34" charset="-79"/>
              </a:rPr>
              <a:t>אזור הגלעין</a:t>
            </a:r>
            <a:r>
              <a:rPr lang="he-IL" sz="2000" b="1" dirty="0">
                <a:solidFill>
                  <a:srgbClr val="000000"/>
                </a:solidFill>
                <a:latin typeface="Calibri" pitchFamily="34" charset="0"/>
                <a:cs typeface="David" pitchFamily="34" charset="-79"/>
              </a:rPr>
              <a:t>:</a:t>
            </a:r>
            <a:br>
              <a:rPr lang="he-IL" sz="2000" b="1" dirty="0">
                <a:solidFill>
                  <a:srgbClr val="000000"/>
                </a:solidFill>
                <a:latin typeface="Calibri" pitchFamily="34" charset="0"/>
                <a:cs typeface="David" pitchFamily="34" charset="-79"/>
              </a:rPr>
            </a:br>
            <a:r>
              <a:rPr lang="he-IL" sz="2000" dirty="0">
                <a:solidFill>
                  <a:srgbClr val="000000"/>
                </a:solidFill>
                <a:latin typeface="Calibri" pitchFamily="34" charset="0"/>
                <a:cs typeface="David" pitchFamily="34" charset="-79"/>
              </a:rPr>
              <a:t>* מוקד של פעילות </a:t>
            </a:r>
            <a:r>
              <a:rPr lang="he-IL" sz="2000" dirty="0" smtClean="0">
                <a:solidFill>
                  <a:srgbClr val="000000"/>
                </a:solidFill>
                <a:latin typeface="Calibri" pitchFamily="34" charset="0"/>
                <a:cs typeface="David" pitchFamily="34" charset="-79"/>
              </a:rPr>
              <a:t>כלכלית: ריכוז </a:t>
            </a:r>
            <a:r>
              <a:rPr lang="he-IL" sz="2000" dirty="0">
                <a:solidFill>
                  <a:srgbClr val="000000"/>
                </a:solidFill>
                <a:latin typeface="Calibri" pitchFamily="34" charset="0"/>
                <a:cs typeface="David" pitchFamily="34" charset="-79"/>
              </a:rPr>
              <a:t>של תעשייה, מסחר </a:t>
            </a:r>
            <a:r>
              <a:rPr lang="he-IL" sz="2000" dirty="0" smtClean="0">
                <a:solidFill>
                  <a:srgbClr val="000000"/>
                </a:solidFill>
                <a:latin typeface="Calibri" pitchFamily="34" charset="0"/>
                <a:cs typeface="David" pitchFamily="34" charset="-79"/>
              </a:rPr>
              <a:t>ושירותים. </a:t>
            </a:r>
            <a:r>
              <a:rPr lang="he-IL" sz="2000" dirty="0">
                <a:solidFill>
                  <a:srgbClr val="000000"/>
                </a:solidFill>
                <a:latin typeface="Calibri" pitchFamily="34" charset="0"/>
                <a:cs typeface="David" pitchFamily="34" charset="-79"/>
              </a:rPr>
              <a:t/>
            </a:r>
            <a:br>
              <a:rPr lang="he-IL" sz="2000" dirty="0">
                <a:solidFill>
                  <a:srgbClr val="000000"/>
                </a:solidFill>
                <a:latin typeface="Calibri" pitchFamily="34" charset="0"/>
                <a:cs typeface="David" pitchFamily="34" charset="-79"/>
              </a:rPr>
            </a:br>
            <a:r>
              <a:rPr lang="he-IL" sz="2000" dirty="0">
                <a:solidFill>
                  <a:srgbClr val="000000"/>
                </a:solidFill>
                <a:latin typeface="Calibri" pitchFamily="34" charset="0"/>
                <a:cs typeface="David" pitchFamily="34" charset="-79"/>
              </a:rPr>
              <a:t>* מוקד של </a:t>
            </a:r>
            <a:r>
              <a:rPr lang="he-IL" sz="2000" dirty="0" smtClean="0">
                <a:solidFill>
                  <a:srgbClr val="000000"/>
                </a:solidFill>
                <a:latin typeface="Calibri" pitchFamily="34" charset="0"/>
                <a:cs typeface="David" pitchFamily="34" charset="-79"/>
              </a:rPr>
              <a:t>כוח פוליטי.                                         </a:t>
            </a:r>
            <a:r>
              <a:rPr lang="he-IL" sz="2000" dirty="0">
                <a:solidFill>
                  <a:srgbClr val="000000"/>
                </a:solidFill>
                <a:latin typeface="Calibri" pitchFamily="34" charset="0"/>
                <a:cs typeface="David" pitchFamily="34" charset="-79"/>
              </a:rPr>
              <a:t/>
            </a:r>
            <a:br>
              <a:rPr lang="he-IL" sz="2000" dirty="0">
                <a:solidFill>
                  <a:srgbClr val="000000"/>
                </a:solidFill>
                <a:latin typeface="Calibri" pitchFamily="34" charset="0"/>
                <a:cs typeface="David" pitchFamily="34" charset="-79"/>
              </a:rPr>
            </a:br>
            <a:r>
              <a:rPr lang="he-IL" sz="2000" dirty="0">
                <a:solidFill>
                  <a:srgbClr val="000000"/>
                </a:solidFill>
                <a:latin typeface="Calibri" pitchFamily="34" charset="0"/>
                <a:cs typeface="David" pitchFamily="34" charset="-79"/>
              </a:rPr>
              <a:t>* אופי עירוני </a:t>
            </a:r>
            <a:r>
              <a:rPr lang="he-IL" sz="2000" dirty="0" smtClean="0">
                <a:solidFill>
                  <a:srgbClr val="000000"/>
                </a:solidFill>
                <a:latin typeface="Calibri" pitchFamily="34" charset="0"/>
                <a:cs typeface="David" pitchFamily="34" charset="-79"/>
              </a:rPr>
              <a:t>מובהק, קצב </a:t>
            </a:r>
            <a:r>
              <a:rPr lang="he-IL" sz="2000" dirty="0">
                <a:solidFill>
                  <a:srgbClr val="000000"/>
                </a:solidFill>
                <a:latin typeface="Calibri" pitchFamily="34" charset="0"/>
                <a:cs typeface="David" pitchFamily="34" charset="-79"/>
              </a:rPr>
              <a:t>פיתוח מהיר </a:t>
            </a:r>
            <a:r>
              <a:rPr lang="he-IL" sz="2000" dirty="0" smtClean="0">
                <a:solidFill>
                  <a:srgbClr val="000000"/>
                </a:solidFill>
                <a:latin typeface="Calibri" pitchFamily="34" charset="0"/>
                <a:cs typeface="David" pitchFamily="34" charset="-79"/>
              </a:rPr>
              <a:t>ורמת חיים גבוהה יחסית.                 </a:t>
            </a:r>
            <a:r>
              <a:rPr lang="he-IL" sz="2000" dirty="0">
                <a:solidFill>
                  <a:srgbClr val="000000"/>
                </a:solidFill>
                <a:latin typeface="Calibri" pitchFamily="34" charset="0"/>
                <a:cs typeface="David" pitchFamily="34" charset="-79"/>
              </a:rPr>
              <a:t/>
            </a:r>
            <a:br>
              <a:rPr lang="he-IL" sz="2000" dirty="0">
                <a:solidFill>
                  <a:srgbClr val="000000"/>
                </a:solidFill>
                <a:latin typeface="Calibri" pitchFamily="34" charset="0"/>
                <a:cs typeface="David" pitchFamily="34" charset="-79"/>
              </a:rPr>
            </a:br>
            <a:r>
              <a:rPr lang="he-IL" sz="2000" dirty="0">
                <a:solidFill>
                  <a:srgbClr val="000000"/>
                </a:solidFill>
                <a:latin typeface="Calibri" pitchFamily="34" charset="0"/>
                <a:cs typeface="David" pitchFamily="34" charset="-79"/>
              </a:rPr>
              <a:t>* נגישות גבוהה</a:t>
            </a:r>
            <a:r>
              <a:rPr lang="he-IL" sz="2000" dirty="0" smtClean="0">
                <a:solidFill>
                  <a:srgbClr val="000000"/>
                </a:solidFill>
                <a:latin typeface="Calibri" pitchFamily="34" charset="0"/>
                <a:cs typeface="David" pitchFamily="34" charset="-79"/>
              </a:rPr>
              <a:t>.</a:t>
            </a:r>
          </a:p>
          <a:p>
            <a:pPr eaLnBrk="0" hangingPunct="0">
              <a:tabLst>
                <a:tab pos="2044700" algn="l"/>
              </a:tabLst>
            </a:pPr>
            <a:r>
              <a:rPr lang="he-IL" sz="2000" dirty="0" smtClean="0">
                <a:solidFill>
                  <a:srgbClr val="000000"/>
                </a:solidFill>
                <a:latin typeface="Calibri" pitchFamily="34" charset="0"/>
                <a:cs typeface="David" pitchFamily="34" charset="-79"/>
              </a:rPr>
              <a:t>* מוקד של </a:t>
            </a:r>
            <a:r>
              <a:rPr lang="he-IL" sz="2000" dirty="0">
                <a:solidFill>
                  <a:srgbClr val="000000"/>
                </a:solidFill>
                <a:latin typeface="Calibri" pitchFamily="34" charset="0"/>
                <a:cs typeface="David" pitchFamily="34" charset="-79"/>
              </a:rPr>
              <a:t>פעילות תרבותית, הטרוגניות </a:t>
            </a:r>
            <a:r>
              <a:rPr lang="he-IL" sz="2000" dirty="0" smtClean="0">
                <a:solidFill>
                  <a:srgbClr val="000000"/>
                </a:solidFill>
                <a:latin typeface="Calibri" pitchFamily="34" charset="0"/>
                <a:cs typeface="David" pitchFamily="34" charset="-79"/>
              </a:rPr>
              <a:t>חברתית ותרבותית.                                           </a:t>
            </a:r>
          </a:p>
          <a:p>
            <a:pPr eaLnBrk="0" hangingPunct="0">
              <a:tabLst>
                <a:tab pos="2044700" algn="l"/>
              </a:tabLst>
            </a:pPr>
            <a:r>
              <a:rPr lang="he-IL" sz="2000" dirty="0" smtClean="0">
                <a:solidFill>
                  <a:srgbClr val="000000"/>
                </a:solidFill>
                <a:latin typeface="Calibri" pitchFamily="34" charset="0"/>
                <a:cs typeface="David" pitchFamily="34" charset="-79"/>
              </a:rPr>
              <a:t>* מחירי </a:t>
            </a:r>
            <a:r>
              <a:rPr lang="he-IL" sz="2000" dirty="0">
                <a:solidFill>
                  <a:srgbClr val="000000"/>
                </a:solidFill>
                <a:latin typeface="Calibri" pitchFamily="34" charset="0"/>
                <a:cs typeface="David" pitchFamily="34" charset="-79"/>
              </a:rPr>
              <a:t>קרקע גבוהים</a:t>
            </a:r>
            <a:r>
              <a:rPr lang="he-IL" sz="2000" dirty="0" smtClean="0">
                <a:solidFill>
                  <a:srgbClr val="000000"/>
                </a:solidFill>
                <a:latin typeface="Calibri" pitchFamily="34" charset="0"/>
                <a:cs typeface="David" pitchFamily="34" charset="-79"/>
              </a:rPr>
              <a:t>.</a:t>
            </a:r>
            <a:r>
              <a:rPr lang="he-IL" sz="2000" dirty="0">
                <a:solidFill>
                  <a:srgbClr val="000000"/>
                </a:solidFill>
                <a:latin typeface="Calibri" pitchFamily="34" charset="0"/>
                <a:cs typeface="David" pitchFamily="34" charset="-79"/>
              </a:rPr>
              <a:t/>
            </a:r>
            <a:br>
              <a:rPr lang="he-IL" sz="2000" dirty="0">
                <a:solidFill>
                  <a:srgbClr val="000000"/>
                </a:solidFill>
                <a:latin typeface="Calibri" pitchFamily="34" charset="0"/>
                <a:cs typeface="David" pitchFamily="34" charset="-79"/>
              </a:rPr>
            </a:br>
            <a:r>
              <a:rPr lang="he-IL" sz="2000" dirty="0">
                <a:solidFill>
                  <a:srgbClr val="000000"/>
                </a:solidFill>
                <a:latin typeface="Calibri" pitchFamily="34" charset="0"/>
                <a:cs typeface="David" pitchFamily="34" charset="-79"/>
              </a:rPr>
              <a:t/>
            </a:r>
            <a:br>
              <a:rPr lang="he-IL" sz="2000" dirty="0">
                <a:solidFill>
                  <a:srgbClr val="000000"/>
                </a:solidFill>
                <a:latin typeface="Calibri" pitchFamily="34" charset="0"/>
                <a:cs typeface="David" pitchFamily="34" charset="-79"/>
              </a:rPr>
            </a:br>
            <a:r>
              <a:rPr lang="he-IL" sz="2000" b="1" u="sng" dirty="0" smtClean="0">
                <a:solidFill>
                  <a:srgbClr val="000000"/>
                </a:solidFill>
                <a:latin typeface="Calibri" pitchFamily="34" charset="0"/>
                <a:cs typeface="David" pitchFamily="34" charset="-79"/>
              </a:rPr>
              <a:t>מאפייני </a:t>
            </a:r>
            <a:r>
              <a:rPr lang="he-IL" sz="2000" b="1" u="sng" dirty="0">
                <a:solidFill>
                  <a:srgbClr val="000000"/>
                </a:solidFill>
                <a:latin typeface="Calibri" pitchFamily="34" charset="0"/>
                <a:cs typeface="David" pitchFamily="34" charset="-79"/>
              </a:rPr>
              <a:t>אזורי השוליים</a:t>
            </a:r>
            <a:r>
              <a:rPr lang="he-IL" sz="2000" b="1" dirty="0">
                <a:solidFill>
                  <a:srgbClr val="000000"/>
                </a:solidFill>
                <a:latin typeface="Calibri" pitchFamily="34" charset="0"/>
                <a:cs typeface="David" pitchFamily="34" charset="-79"/>
              </a:rPr>
              <a:t>:</a:t>
            </a:r>
            <a:r>
              <a:rPr lang="he-IL" sz="2000" dirty="0">
                <a:solidFill>
                  <a:srgbClr val="000000"/>
                </a:solidFill>
                <a:latin typeface="Calibri" pitchFamily="34" charset="0"/>
                <a:cs typeface="David" pitchFamily="34" charset="-79"/>
              </a:rPr>
              <a:t/>
            </a:r>
            <a:br>
              <a:rPr lang="he-IL" sz="2000" dirty="0">
                <a:solidFill>
                  <a:srgbClr val="000000"/>
                </a:solidFill>
                <a:latin typeface="Calibri" pitchFamily="34" charset="0"/>
                <a:cs typeface="David" pitchFamily="34" charset="-79"/>
              </a:rPr>
            </a:br>
            <a:r>
              <a:rPr lang="he-IL" sz="2000" dirty="0">
                <a:solidFill>
                  <a:srgbClr val="000000"/>
                </a:solidFill>
                <a:latin typeface="Calibri" pitchFamily="34" charset="0"/>
                <a:cs typeface="David" pitchFamily="34" charset="-79"/>
              </a:rPr>
              <a:t>* עיסוק נרחב בחקלאות ופחות בתעשייה </a:t>
            </a:r>
            <a:r>
              <a:rPr lang="he-IL" sz="2000" dirty="0" smtClean="0">
                <a:solidFill>
                  <a:srgbClr val="000000"/>
                </a:solidFill>
                <a:latin typeface="Calibri" pitchFamily="34" charset="0"/>
                <a:cs typeface="David" pitchFamily="34" charset="-79"/>
              </a:rPr>
              <a:t>ושירותים</a:t>
            </a:r>
            <a:r>
              <a:rPr lang="he-IL" sz="2000" dirty="0">
                <a:solidFill>
                  <a:srgbClr val="000000"/>
                </a:solidFill>
                <a:latin typeface="Calibri" pitchFamily="34" charset="0"/>
                <a:cs typeface="David" pitchFamily="34" charset="-79"/>
              </a:rPr>
              <a:t>. </a:t>
            </a:r>
            <a:endParaRPr lang="he-IL" sz="2000" dirty="0" smtClean="0">
              <a:solidFill>
                <a:srgbClr val="000000"/>
              </a:solidFill>
              <a:latin typeface="Calibri" pitchFamily="34" charset="0"/>
              <a:cs typeface="David" pitchFamily="34" charset="-79"/>
            </a:endParaRPr>
          </a:p>
          <a:p>
            <a:pPr eaLnBrk="0" hangingPunct="0">
              <a:tabLst>
                <a:tab pos="2044700" algn="l"/>
              </a:tabLst>
            </a:pPr>
            <a:r>
              <a:rPr lang="he-IL" sz="2000" dirty="0" smtClean="0">
                <a:solidFill>
                  <a:srgbClr val="000000"/>
                </a:solidFill>
                <a:latin typeface="Calibri" pitchFamily="34" charset="0"/>
                <a:cs typeface="David" pitchFamily="34" charset="-79"/>
              </a:rPr>
              <a:t>* עוצמה </a:t>
            </a:r>
            <a:r>
              <a:rPr lang="he-IL" sz="2000" dirty="0">
                <a:solidFill>
                  <a:srgbClr val="000000"/>
                </a:solidFill>
                <a:latin typeface="Calibri" pitchFamily="34" charset="0"/>
                <a:cs typeface="David" pitchFamily="34" charset="-79"/>
              </a:rPr>
              <a:t>פוליטית נמוכה יחסית. </a:t>
            </a:r>
            <a:endParaRPr lang="he-IL" sz="2000" dirty="0" smtClean="0">
              <a:solidFill>
                <a:srgbClr val="000000"/>
              </a:solidFill>
              <a:latin typeface="Calibri" pitchFamily="34" charset="0"/>
              <a:cs typeface="David" pitchFamily="34" charset="-79"/>
            </a:endParaRPr>
          </a:p>
          <a:p>
            <a:pPr eaLnBrk="0" hangingPunct="0">
              <a:tabLst>
                <a:tab pos="2044700" algn="l"/>
              </a:tabLst>
            </a:pPr>
            <a:r>
              <a:rPr lang="he-IL" sz="2000" dirty="0" smtClean="0">
                <a:solidFill>
                  <a:srgbClr val="000000"/>
                </a:solidFill>
                <a:latin typeface="Calibri" pitchFamily="34" charset="0"/>
                <a:cs typeface="David" pitchFamily="34" charset="-79"/>
              </a:rPr>
              <a:t>* </a:t>
            </a:r>
            <a:r>
              <a:rPr lang="he-IL" sz="2000" dirty="0">
                <a:solidFill>
                  <a:srgbClr val="000000"/>
                </a:solidFill>
                <a:latin typeface="Calibri" pitchFamily="34" charset="0"/>
                <a:cs typeface="David" pitchFamily="34" charset="-79"/>
              </a:rPr>
              <a:t>קצב פיתוח </a:t>
            </a:r>
            <a:r>
              <a:rPr lang="he-IL" sz="2000" dirty="0" smtClean="0">
                <a:solidFill>
                  <a:srgbClr val="000000"/>
                </a:solidFill>
                <a:latin typeface="Calibri" pitchFamily="34" charset="0"/>
                <a:cs typeface="David" pitchFamily="34" charset="-79"/>
              </a:rPr>
              <a:t>אִטי</a:t>
            </a:r>
            <a:r>
              <a:rPr lang="he-IL" sz="2000" dirty="0">
                <a:solidFill>
                  <a:srgbClr val="000000"/>
                </a:solidFill>
                <a:latin typeface="Calibri" pitchFamily="34" charset="0"/>
                <a:cs typeface="David" pitchFamily="34" charset="-79"/>
              </a:rPr>
              <a:t>, רמת חיים והכנסה ממוצעת נמוכות </a:t>
            </a:r>
            <a:r>
              <a:rPr lang="he-IL" sz="2000" dirty="0" smtClean="0">
                <a:solidFill>
                  <a:srgbClr val="000000"/>
                </a:solidFill>
                <a:latin typeface="Calibri" pitchFamily="34" charset="0"/>
                <a:cs typeface="David" pitchFamily="34" charset="-79"/>
              </a:rPr>
              <a:t>יחסית, </a:t>
            </a:r>
            <a:r>
              <a:rPr lang="he-IL" sz="2000" dirty="0">
                <a:solidFill>
                  <a:srgbClr val="000000"/>
                </a:solidFill>
                <a:latin typeface="Calibri" pitchFamily="34" charset="0"/>
                <a:cs typeface="David" pitchFamily="34" charset="-79"/>
              </a:rPr>
              <a:t>ונטייה </a:t>
            </a:r>
            <a:r>
              <a:rPr lang="he-IL" sz="2000" dirty="0" smtClean="0">
                <a:solidFill>
                  <a:srgbClr val="000000"/>
                </a:solidFill>
                <a:latin typeface="Calibri" pitchFamily="34" charset="0"/>
                <a:cs typeface="David" pitchFamily="34" charset="-79"/>
              </a:rPr>
              <a:t>לשימור </a:t>
            </a:r>
            <a:r>
              <a:rPr lang="he-IL" sz="2000" dirty="0">
                <a:solidFill>
                  <a:srgbClr val="000000"/>
                </a:solidFill>
                <a:latin typeface="Calibri" pitchFamily="34" charset="0"/>
                <a:cs typeface="David" pitchFamily="34" charset="-79"/>
              </a:rPr>
              <a:t>מסורות.                             </a:t>
            </a:r>
            <a:r>
              <a:rPr lang="he-IL" sz="2000" dirty="0" smtClean="0">
                <a:solidFill>
                  <a:srgbClr val="000000"/>
                </a:solidFill>
                <a:latin typeface="Calibri" pitchFamily="34" charset="0"/>
                <a:cs typeface="David" pitchFamily="34" charset="-79"/>
              </a:rPr>
              <a:t>     </a:t>
            </a:r>
          </a:p>
          <a:p>
            <a:pPr eaLnBrk="0" hangingPunct="0">
              <a:tabLst>
                <a:tab pos="2044700" algn="l"/>
              </a:tabLst>
            </a:pPr>
            <a:r>
              <a:rPr lang="he-IL" sz="2000" dirty="0" smtClean="0">
                <a:solidFill>
                  <a:srgbClr val="000000"/>
                </a:solidFill>
                <a:latin typeface="Calibri" pitchFamily="34" charset="0"/>
                <a:cs typeface="David" pitchFamily="34" charset="-79"/>
              </a:rPr>
              <a:t>* </a:t>
            </a:r>
            <a:r>
              <a:rPr lang="he-IL" sz="2000" dirty="0">
                <a:solidFill>
                  <a:srgbClr val="000000"/>
                </a:solidFill>
                <a:latin typeface="Calibri" pitchFamily="34" charset="0"/>
                <a:cs typeface="David" pitchFamily="34" charset="-79"/>
              </a:rPr>
              <a:t>נגישות נמוכה ותנאים טבעיים שאינם תמיד נוחים, </a:t>
            </a:r>
            <a:r>
              <a:rPr lang="he-IL" sz="2000" dirty="0" smtClean="0">
                <a:solidFill>
                  <a:srgbClr val="000000"/>
                </a:solidFill>
                <a:latin typeface="Calibri" pitchFamily="34" charset="0"/>
                <a:cs typeface="David" pitchFamily="34" charset="-79"/>
              </a:rPr>
              <a:t>קִרבה </a:t>
            </a:r>
            <a:r>
              <a:rPr lang="he-IL" sz="2000" dirty="0">
                <a:solidFill>
                  <a:srgbClr val="000000"/>
                </a:solidFill>
                <a:latin typeface="Calibri" pitchFamily="34" charset="0"/>
                <a:cs typeface="David" pitchFamily="34" charset="-79"/>
              </a:rPr>
              <a:t>לאזורי גבול.</a:t>
            </a:r>
          </a:p>
          <a:p>
            <a:pPr eaLnBrk="0" hangingPunct="0">
              <a:tabLst>
                <a:tab pos="2044700" algn="l"/>
              </a:tabLst>
            </a:pPr>
            <a:r>
              <a:rPr lang="he-IL" sz="2000" dirty="0" smtClean="0">
                <a:solidFill>
                  <a:srgbClr val="000000"/>
                </a:solidFill>
                <a:latin typeface="Calibri" pitchFamily="34" charset="0"/>
                <a:cs typeface="David" pitchFamily="34" charset="-79"/>
              </a:rPr>
              <a:t>* מאזן </a:t>
            </a:r>
            <a:r>
              <a:rPr lang="he-IL" sz="2000" dirty="0">
                <a:solidFill>
                  <a:srgbClr val="000000"/>
                </a:solidFill>
                <a:latin typeface="Calibri" pitchFamily="34" charset="0"/>
                <a:cs typeface="David" pitchFamily="34" charset="-79"/>
              </a:rPr>
              <a:t>הגירה </a:t>
            </a:r>
            <a:r>
              <a:rPr lang="he-IL" sz="2000" dirty="0" smtClean="0">
                <a:solidFill>
                  <a:srgbClr val="000000"/>
                </a:solidFill>
                <a:latin typeface="Calibri" pitchFamily="34" charset="0"/>
                <a:cs typeface="David" pitchFamily="34" charset="-79"/>
              </a:rPr>
              <a:t>שלילי </a:t>
            </a:r>
            <a:r>
              <a:rPr lang="he-IL" sz="2000" dirty="0">
                <a:solidFill>
                  <a:srgbClr val="000000"/>
                </a:solidFill>
                <a:latin typeface="Calibri" pitchFamily="34" charset="0"/>
                <a:cs typeface="David" pitchFamily="34" charset="-79"/>
              </a:rPr>
              <a:t>(הרוב מהגרים לגלעין</a:t>
            </a:r>
            <a:r>
              <a:rPr lang="he-IL" sz="2000" dirty="0" smtClean="0">
                <a:solidFill>
                  <a:srgbClr val="000000"/>
                </a:solidFill>
                <a:latin typeface="Calibri" pitchFamily="34" charset="0"/>
                <a:cs typeface="David" pitchFamily="34" charset="-79"/>
              </a:rPr>
              <a:t>) וצפיפות </a:t>
            </a:r>
            <a:r>
              <a:rPr lang="he-IL" sz="2000" dirty="0">
                <a:solidFill>
                  <a:srgbClr val="000000"/>
                </a:solidFill>
                <a:latin typeface="Calibri" pitchFamily="34" charset="0"/>
                <a:cs typeface="David" pitchFamily="34" charset="-79"/>
              </a:rPr>
              <a:t>אוכלוסין נמוכה</a:t>
            </a:r>
            <a:r>
              <a:rPr lang="he-IL" sz="2000" dirty="0" smtClean="0">
                <a:solidFill>
                  <a:srgbClr val="000000"/>
                </a:solidFill>
                <a:latin typeface="Calibri" pitchFamily="34" charset="0"/>
                <a:cs typeface="David" pitchFamily="34" charset="-79"/>
              </a:rPr>
              <a:t>.</a:t>
            </a:r>
          </a:p>
          <a:p>
            <a:pPr eaLnBrk="0" hangingPunct="0">
              <a:tabLst>
                <a:tab pos="2044700" algn="l"/>
              </a:tabLst>
            </a:pPr>
            <a:r>
              <a:rPr lang="he-IL" sz="2000" dirty="0" smtClean="0">
                <a:solidFill>
                  <a:srgbClr val="000000"/>
                </a:solidFill>
                <a:latin typeface="Calibri" pitchFamily="34" charset="0"/>
                <a:cs typeface="David" pitchFamily="34" charset="-79"/>
              </a:rPr>
              <a:t>* </a:t>
            </a:r>
            <a:r>
              <a:rPr lang="he-IL" sz="2000" dirty="0">
                <a:solidFill>
                  <a:srgbClr val="000000"/>
                </a:solidFill>
                <a:latin typeface="Calibri" pitchFamily="34" charset="0"/>
                <a:cs typeface="David" pitchFamily="34" charset="-79"/>
              </a:rPr>
              <a:t>מחירי קרקע נמוכים.        </a:t>
            </a:r>
            <a:endParaRPr lang="he-IL" sz="2000" dirty="0">
              <a:latin typeface="Calibri" pitchFamily="34" charset="0"/>
            </a:endParaRPr>
          </a:p>
        </p:txBody>
      </p:sp>
      <p:sp>
        <p:nvSpPr>
          <p:cNvPr id="3" name="TextBox 2"/>
          <p:cNvSpPr txBox="1"/>
          <p:nvPr/>
        </p:nvSpPr>
        <p:spPr>
          <a:xfrm>
            <a:off x="683568" y="311544"/>
            <a:ext cx="7488832" cy="523220"/>
          </a:xfrm>
          <a:prstGeom prst="rect">
            <a:avLst/>
          </a:prstGeom>
          <a:noFill/>
        </p:spPr>
        <p:txBody>
          <a:bodyPr wrap="square" rtlCol="1">
            <a:spAutoFit/>
          </a:bodyPr>
          <a:lstStyle/>
          <a:p>
            <a:r>
              <a:rPr lang="he-IL" sz="2800" b="1" dirty="0" smtClean="0">
                <a:solidFill>
                  <a:srgbClr val="0000FF"/>
                </a:solidFill>
                <a:latin typeface="Calibri" pitchFamily="34" charset="0"/>
                <a:ea typeface="Calibri" pitchFamily="34" charset="0"/>
                <a:cs typeface="David" pitchFamily="34" charset="-79"/>
              </a:rPr>
              <a:t>אזורי גלעין ושוליים – מאפיינים עיקריים</a:t>
            </a:r>
            <a:endParaRPr lang="he-IL" sz="2800" b="1" dirty="0">
              <a:solidFill>
                <a:srgbClr val="0000FF"/>
              </a:solidFill>
              <a:latin typeface="Calibri" pitchFamily="34" charset="0"/>
              <a:ea typeface="Calibri" pitchFamily="34" charset="0"/>
              <a:cs typeface="David" pitchFamily="34" charset="-79"/>
            </a:endParaRPr>
          </a:p>
        </p:txBody>
      </p:sp>
      <p:sp>
        <p:nvSpPr>
          <p:cNvPr id="4" name="אליפסה 3"/>
          <p:cNvSpPr/>
          <p:nvPr/>
        </p:nvSpPr>
        <p:spPr>
          <a:xfrm>
            <a:off x="179512" y="145801"/>
            <a:ext cx="1259632" cy="1268760"/>
          </a:xfrm>
          <a:prstGeom prst="ellipse">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טבעת 4"/>
          <p:cNvSpPr/>
          <p:nvPr/>
        </p:nvSpPr>
        <p:spPr>
          <a:xfrm>
            <a:off x="971600" y="305126"/>
            <a:ext cx="1331640" cy="1368152"/>
          </a:xfrm>
          <a:prstGeom prst="donut">
            <a:avLst>
              <a:gd name="adj" fmla="val 21944"/>
            </a:avLst>
          </a:prstGeom>
          <a:solidFill>
            <a:srgbClr val="FFC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aphicFrame>
        <p:nvGraphicFramePr>
          <p:cNvPr id="6" name="טבלה 5"/>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22860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א' - כתבת רדיו</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solidFill>
            <a:srgbClr val="4F81BD"/>
          </a:solidFill>
        </p:spPr>
        <p:txBody>
          <a:bodyPr wrap="square" rtlCol="1">
            <a:spAutoFit/>
          </a:bodyPr>
          <a:lstStyle/>
          <a:p>
            <a:pPr algn="ctr"/>
            <a:r>
              <a:rPr lang="he-IL"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פעילות סימולציה כיתתית – מטרות והכנות</a:t>
            </a:r>
            <a:endParaRPr lang="he-IL"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3" name="טבלה 2"/>
          <p:cNvGraphicFramePr>
            <a:graphicFrameLocks noGrp="1"/>
          </p:cNvGraphicFramePr>
          <p:nvPr/>
        </p:nvGraphicFramePr>
        <p:xfrm>
          <a:off x="0" y="6519624"/>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ב' – פעילות סימולציה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
        <p:nvSpPr>
          <p:cNvPr id="4" name="TextBox 3"/>
          <p:cNvSpPr txBox="1"/>
          <p:nvPr/>
        </p:nvSpPr>
        <p:spPr>
          <a:xfrm>
            <a:off x="6638763" y="747369"/>
            <a:ext cx="2034152" cy="123110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he-IL" sz="2000" b="1" u="sng" dirty="0" smtClean="0"/>
              <a:t>מטרת הפעילות:</a:t>
            </a:r>
          </a:p>
          <a:p>
            <a:r>
              <a:rPr lang="he-IL" dirty="0" smtClean="0"/>
              <a:t>המחשת המושג    </a:t>
            </a:r>
            <a:r>
              <a:rPr lang="he-IL" dirty="0"/>
              <a:t>"</a:t>
            </a:r>
            <a:r>
              <a:rPr lang="he-IL" dirty="0" smtClean="0"/>
              <a:t>אי-שוויון מרחבי".</a:t>
            </a:r>
          </a:p>
          <a:p>
            <a:endParaRPr lang="he-IL" dirty="0" smtClean="0"/>
          </a:p>
        </p:txBody>
      </p:sp>
      <p:grpSp>
        <p:nvGrpSpPr>
          <p:cNvPr id="21" name="קבוצה 20"/>
          <p:cNvGrpSpPr/>
          <p:nvPr/>
        </p:nvGrpSpPr>
        <p:grpSpPr>
          <a:xfrm>
            <a:off x="1241630" y="3504520"/>
            <a:ext cx="4590584" cy="1080120"/>
            <a:chOff x="4283968" y="3573016"/>
            <a:chExt cx="3942512" cy="792088"/>
          </a:xfrm>
        </p:grpSpPr>
        <p:grpSp>
          <p:nvGrpSpPr>
            <p:cNvPr id="6" name="קבוצה 5"/>
            <p:cNvGrpSpPr/>
            <p:nvPr/>
          </p:nvGrpSpPr>
          <p:grpSpPr>
            <a:xfrm>
              <a:off x="7308304" y="3573016"/>
              <a:ext cx="918176" cy="792088"/>
              <a:chOff x="2555776" y="3284984"/>
              <a:chExt cx="720080" cy="864096"/>
            </a:xfrm>
          </p:grpSpPr>
          <p:sp>
            <p:nvSpPr>
              <p:cNvPr id="7" name="מלבן 6"/>
              <p:cNvSpPr/>
              <p:nvPr/>
            </p:nvSpPr>
            <p:spPr>
              <a:xfrm>
                <a:off x="2555776" y="3284984"/>
                <a:ext cx="720080" cy="360040"/>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he-IL" sz="1600" b="1" dirty="0" smtClean="0"/>
                  <a:t>תל אביב</a:t>
                </a:r>
                <a:endParaRPr lang="he-IL" sz="1600" b="1" dirty="0"/>
              </a:p>
            </p:txBody>
          </p:sp>
          <p:sp>
            <p:nvSpPr>
              <p:cNvPr id="8" name="מלבן 7"/>
              <p:cNvSpPr/>
              <p:nvPr/>
            </p:nvSpPr>
            <p:spPr>
              <a:xfrm>
                <a:off x="2843808" y="3645024"/>
                <a:ext cx="144016" cy="5040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pSp>
        <p:grpSp>
          <p:nvGrpSpPr>
            <p:cNvPr id="9" name="קבוצה 8"/>
            <p:cNvGrpSpPr/>
            <p:nvPr/>
          </p:nvGrpSpPr>
          <p:grpSpPr>
            <a:xfrm>
              <a:off x="4283968" y="3573016"/>
              <a:ext cx="918176" cy="792088"/>
              <a:chOff x="2555776" y="3284984"/>
              <a:chExt cx="720080" cy="864096"/>
            </a:xfrm>
          </p:grpSpPr>
          <p:sp>
            <p:nvSpPr>
              <p:cNvPr id="10" name="מלבן 9"/>
              <p:cNvSpPr/>
              <p:nvPr/>
            </p:nvSpPr>
            <p:spPr>
              <a:xfrm>
                <a:off x="2555776" y="3284984"/>
                <a:ext cx="720080" cy="360040"/>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he-IL" sz="1600" b="1" dirty="0" smtClean="0"/>
                  <a:t>מצפה רמון</a:t>
                </a:r>
                <a:endParaRPr lang="he-IL" sz="1600" b="1" dirty="0"/>
              </a:p>
            </p:txBody>
          </p:sp>
          <p:sp>
            <p:nvSpPr>
              <p:cNvPr id="11" name="מלבן 10"/>
              <p:cNvSpPr/>
              <p:nvPr/>
            </p:nvSpPr>
            <p:spPr>
              <a:xfrm>
                <a:off x="2843808" y="3645024"/>
                <a:ext cx="144016" cy="5040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pSp>
        <p:grpSp>
          <p:nvGrpSpPr>
            <p:cNvPr id="12" name="קבוצה 11"/>
            <p:cNvGrpSpPr/>
            <p:nvPr/>
          </p:nvGrpSpPr>
          <p:grpSpPr>
            <a:xfrm>
              <a:off x="5292080" y="3573016"/>
              <a:ext cx="918176" cy="792088"/>
              <a:chOff x="2555776" y="3284984"/>
              <a:chExt cx="720080" cy="864096"/>
            </a:xfrm>
          </p:grpSpPr>
          <p:sp>
            <p:nvSpPr>
              <p:cNvPr id="13" name="מלבן 12"/>
              <p:cNvSpPr/>
              <p:nvPr/>
            </p:nvSpPr>
            <p:spPr>
              <a:xfrm>
                <a:off x="2555776" y="3284984"/>
                <a:ext cx="720080" cy="360040"/>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he-IL" sz="1400" b="1" dirty="0" smtClean="0"/>
                  <a:t>היישוב שלכם</a:t>
                </a:r>
                <a:endParaRPr lang="he-IL" sz="1400" b="1" dirty="0"/>
              </a:p>
            </p:txBody>
          </p:sp>
          <p:sp>
            <p:nvSpPr>
              <p:cNvPr id="14" name="מלבן 13"/>
              <p:cNvSpPr/>
              <p:nvPr/>
            </p:nvSpPr>
            <p:spPr>
              <a:xfrm>
                <a:off x="2843808" y="3645024"/>
                <a:ext cx="144016" cy="5040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pSp>
        <p:grpSp>
          <p:nvGrpSpPr>
            <p:cNvPr id="18" name="קבוצה 17"/>
            <p:cNvGrpSpPr/>
            <p:nvPr/>
          </p:nvGrpSpPr>
          <p:grpSpPr>
            <a:xfrm>
              <a:off x="6300192" y="3573016"/>
              <a:ext cx="918176" cy="792088"/>
              <a:chOff x="2555776" y="3284984"/>
              <a:chExt cx="720080" cy="864096"/>
            </a:xfrm>
          </p:grpSpPr>
          <p:sp>
            <p:nvSpPr>
              <p:cNvPr id="19" name="מלבן 18"/>
              <p:cNvSpPr/>
              <p:nvPr/>
            </p:nvSpPr>
            <p:spPr>
              <a:xfrm>
                <a:off x="2555776" y="3284984"/>
                <a:ext cx="720080" cy="360040"/>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he-IL" sz="1400" b="1" dirty="0" smtClean="0"/>
                  <a:t>קריית שמונה</a:t>
                </a:r>
                <a:endParaRPr lang="he-IL" sz="1400" b="1" dirty="0"/>
              </a:p>
            </p:txBody>
          </p:sp>
          <p:sp>
            <p:nvSpPr>
              <p:cNvPr id="20" name="מלבן 19"/>
              <p:cNvSpPr/>
              <p:nvPr/>
            </p:nvSpPr>
            <p:spPr>
              <a:xfrm>
                <a:off x="2843808" y="3645024"/>
                <a:ext cx="144016" cy="5040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pSp>
      </p:grpSp>
      <p:sp>
        <p:nvSpPr>
          <p:cNvPr id="22" name="TextBox 21"/>
          <p:cNvSpPr txBox="1"/>
          <p:nvPr/>
        </p:nvSpPr>
        <p:spPr>
          <a:xfrm>
            <a:off x="6084168" y="3457575"/>
            <a:ext cx="2967654" cy="923330"/>
          </a:xfrm>
          <a:prstGeom prst="rect">
            <a:avLst/>
          </a:prstGeom>
          <a:noFill/>
        </p:spPr>
        <p:txBody>
          <a:bodyPr wrap="square" rtlCol="1">
            <a:spAutoFit/>
          </a:bodyPr>
          <a:lstStyle/>
          <a:p>
            <a:pPr marL="342900" indent="-342900">
              <a:buAutoNum type="arabicPeriod"/>
            </a:pPr>
            <a:r>
              <a:rPr lang="he-IL" dirty="0" smtClean="0"/>
              <a:t>הכינו שלטים </a:t>
            </a:r>
            <a:r>
              <a:rPr lang="he-IL" dirty="0"/>
              <a:t>ע</a:t>
            </a:r>
            <a:r>
              <a:rPr lang="he-IL" dirty="0" smtClean="0"/>
              <a:t>ם שמות יישובים המייצגים יישובי שוליים ויישובי גלעין:</a:t>
            </a:r>
            <a:endParaRPr lang="he-IL" dirty="0"/>
          </a:p>
        </p:txBody>
      </p:sp>
      <p:sp>
        <p:nvSpPr>
          <p:cNvPr id="23" name="TextBox 22"/>
          <p:cNvSpPr txBox="1"/>
          <p:nvPr/>
        </p:nvSpPr>
        <p:spPr>
          <a:xfrm>
            <a:off x="7035598" y="5127575"/>
            <a:ext cx="2016224" cy="923330"/>
          </a:xfrm>
          <a:prstGeom prst="rect">
            <a:avLst/>
          </a:prstGeom>
          <a:noFill/>
        </p:spPr>
        <p:txBody>
          <a:bodyPr wrap="square" rtlCol="1">
            <a:spAutoFit/>
          </a:bodyPr>
          <a:lstStyle/>
          <a:p>
            <a:r>
              <a:rPr lang="he-IL" dirty="0" smtClean="0"/>
              <a:t>2. הכינו שלטים לתלמידים שישחקו את בעלי העסקים:</a:t>
            </a:r>
            <a:endParaRPr lang="he-IL" dirty="0"/>
          </a:p>
        </p:txBody>
      </p:sp>
      <p:sp>
        <p:nvSpPr>
          <p:cNvPr id="24" name="TextBox 23"/>
          <p:cNvSpPr txBox="1"/>
          <p:nvPr/>
        </p:nvSpPr>
        <p:spPr>
          <a:xfrm>
            <a:off x="5582684" y="5422505"/>
            <a:ext cx="162018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he-IL" sz="1600" dirty="0" smtClean="0"/>
              <a:t>בעל רשת </a:t>
            </a:r>
          </a:p>
          <a:p>
            <a:pPr algn="ctr"/>
            <a:r>
              <a:rPr lang="he-IL" sz="1600" dirty="0" smtClean="0"/>
              <a:t>סופרים גדולה</a:t>
            </a:r>
            <a:endParaRPr lang="he-IL" sz="1600" dirty="0"/>
          </a:p>
        </p:txBody>
      </p:sp>
      <p:sp>
        <p:nvSpPr>
          <p:cNvPr id="25" name="TextBox 24"/>
          <p:cNvSpPr txBox="1"/>
          <p:nvPr/>
        </p:nvSpPr>
        <p:spPr>
          <a:xfrm>
            <a:off x="3870479" y="5422505"/>
            <a:ext cx="162018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he-IL" sz="1600" dirty="0" smtClean="0"/>
              <a:t>בעלת רשת בתי קולנוע גדולה</a:t>
            </a:r>
            <a:endParaRPr lang="he-IL" sz="1600" dirty="0"/>
          </a:p>
        </p:txBody>
      </p:sp>
      <p:sp>
        <p:nvSpPr>
          <p:cNvPr id="26" name="TextBox 25"/>
          <p:cNvSpPr txBox="1"/>
          <p:nvPr/>
        </p:nvSpPr>
        <p:spPr>
          <a:xfrm>
            <a:off x="2164290" y="5414414"/>
            <a:ext cx="162018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he-IL" sz="1600" dirty="0" smtClean="0"/>
              <a:t>בעלים של גן ילדים </a:t>
            </a:r>
            <a:endParaRPr lang="he-IL" sz="1600" dirty="0"/>
          </a:p>
        </p:txBody>
      </p:sp>
      <p:sp>
        <p:nvSpPr>
          <p:cNvPr id="27" name="TextBox 26"/>
          <p:cNvSpPr txBox="1"/>
          <p:nvPr/>
        </p:nvSpPr>
        <p:spPr>
          <a:xfrm>
            <a:off x="431540" y="5422505"/>
            <a:ext cx="162018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he-IL" sz="1600" dirty="0" smtClean="0"/>
              <a:t>בעלים של מכולת שכונתית</a:t>
            </a:r>
            <a:endParaRPr lang="he-IL" sz="1600" dirty="0"/>
          </a:p>
        </p:txBody>
      </p:sp>
      <p:sp>
        <p:nvSpPr>
          <p:cNvPr id="29" name="TextBox 28"/>
          <p:cNvSpPr txBox="1"/>
          <p:nvPr/>
        </p:nvSpPr>
        <p:spPr>
          <a:xfrm>
            <a:off x="247038" y="752636"/>
            <a:ext cx="6157192" cy="123110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he-IL" sz="2000" b="1" u="sng" dirty="0" smtClean="0"/>
              <a:t>מתודה:</a:t>
            </a:r>
            <a:endParaRPr lang="he-IL" b="1" u="sng" dirty="0" smtClean="0"/>
          </a:p>
          <a:p>
            <a:pPr>
              <a:buFont typeface="Arial" pitchFamily="34" charset="0"/>
              <a:buChar char="•"/>
            </a:pPr>
            <a:r>
              <a:rPr lang="he-IL" dirty="0" smtClean="0"/>
              <a:t>הדמיית ריכוזי אוכלוסייה שונים בעזרת תלמידי הכיתה.</a:t>
            </a:r>
          </a:p>
          <a:p>
            <a:pPr>
              <a:buFont typeface="Arial" pitchFamily="34" charset="0"/>
              <a:buChar char="•"/>
            </a:pPr>
            <a:r>
              <a:rPr lang="he-IL" dirty="0" smtClean="0"/>
              <a:t>משחק תפקידים של צרכנים ובעלי עסקים.</a:t>
            </a:r>
            <a:endParaRPr lang="he-IL" dirty="0"/>
          </a:p>
          <a:p>
            <a:pPr>
              <a:buFont typeface="Arial" pitchFamily="34" charset="0"/>
              <a:buChar char="•"/>
            </a:pPr>
            <a:r>
              <a:rPr lang="he-IL" dirty="0" smtClean="0"/>
              <a:t>בדיקת כדאיות של עסקים שונים בריכוזי אוכלוסייה שונים.</a:t>
            </a:r>
          </a:p>
        </p:txBody>
      </p:sp>
      <p:sp>
        <p:nvSpPr>
          <p:cNvPr id="75" name="מלבן 74"/>
          <p:cNvSpPr/>
          <p:nvPr/>
        </p:nvSpPr>
        <p:spPr>
          <a:xfrm flipV="1">
            <a:off x="-19100" y="4908102"/>
            <a:ext cx="9144000" cy="72008"/>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76" name="מלבן 75"/>
          <p:cNvSpPr/>
          <p:nvPr/>
        </p:nvSpPr>
        <p:spPr>
          <a:xfrm flipV="1">
            <a:off x="0" y="2200894"/>
            <a:ext cx="9144000" cy="72008"/>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50" name="TextBox 49"/>
          <p:cNvSpPr txBox="1"/>
          <p:nvPr/>
        </p:nvSpPr>
        <p:spPr>
          <a:xfrm>
            <a:off x="801499" y="2581283"/>
            <a:ext cx="7713778" cy="40011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he-IL" sz="2000" b="1" u="sng" dirty="0" smtClean="0"/>
              <a:t>הכנות לפעילות:</a:t>
            </a:r>
            <a:endParaRPr lang="he-IL"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מלבן 111"/>
          <p:cNvSpPr/>
          <p:nvPr/>
        </p:nvSpPr>
        <p:spPr>
          <a:xfrm>
            <a:off x="7092280" y="3950697"/>
            <a:ext cx="1728192" cy="2376264"/>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he-IL"/>
          </a:p>
        </p:txBody>
      </p:sp>
      <p:graphicFrame>
        <p:nvGraphicFramePr>
          <p:cNvPr id="3" name="טבלה 2"/>
          <p:cNvGraphicFramePr>
            <a:graphicFrameLocks noGrp="1"/>
          </p:cNvGraphicFramePr>
          <p:nvPr/>
        </p:nvGraphicFramePr>
        <p:xfrm>
          <a:off x="0" y="6492240"/>
          <a:ext cx="9144000" cy="365760"/>
        </p:xfrm>
        <a:graphic>
          <a:graphicData uri="http://schemas.openxmlformats.org/drawingml/2006/table">
            <a:tbl>
              <a:tblPr rtl="1" firstRow="1" bandRow="1">
                <a:tableStyleId>{5940675A-B579-460E-94D1-54222C63F5DA}</a:tableStyleId>
              </a:tblPr>
              <a:tblGrid>
                <a:gridCol w="2286000">
                  <a:extLst>
                    <a:ext uri="{9D8B030D-6E8A-4147-A177-3AD203B41FA5}">
                      <a16:colId xmlns="" xmlns:a16="http://schemas.microsoft.com/office/drawing/2014/main" val="20000"/>
                    </a:ext>
                  </a:extLst>
                </a:gridCol>
                <a:gridCol w="2592934">
                  <a:extLst>
                    <a:ext uri="{9D8B030D-6E8A-4147-A177-3AD203B41FA5}">
                      <a16:colId xmlns="" xmlns:a16="http://schemas.microsoft.com/office/drawing/2014/main" val="20001"/>
                    </a:ext>
                  </a:extLst>
                </a:gridCol>
                <a:gridCol w="1979066">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341040">
                <a:tc>
                  <a:txBody>
                    <a:bodyPr/>
                    <a:lstStyle/>
                    <a:p>
                      <a:pPr algn="ctr" rtl="1"/>
                      <a:r>
                        <a:rPr lang="he-IL" dirty="0" smtClean="0"/>
                        <a:t>שיעור ראשון</a:t>
                      </a:r>
                      <a:r>
                        <a:rPr lang="he-IL" baseline="0" dirty="0" smtClean="0"/>
                        <a:t> </a:t>
                      </a:r>
                      <a:endParaRPr lang="he-IL" dirty="0"/>
                    </a:p>
                  </a:txBody>
                  <a:tcPr>
                    <a:solidFill>
                      <a:schemeClr val="accent1">
                        <a:lumMod val="40000"/>
                        <a:lumOff val="60000"/>
                      </a:schemeClr>
                    </a:solidFill>
                  </a:tcPr>
                </a:tc>
                <a:tc>
                  <a:txBody>
                    <a:bodyPr/>
                    <a:lstStyle/>
                    <a:p>
                      <a:pPr algn="ctr" rtl="1"/>
                      <a:r>
                        <a:rPr lang="he-IL" dirty="0" smtClean="0"/>
                        <a:t>שלב ב' – פעילות סימולציה</a:t>
                      </a:r>
                      <a:endParaRPr lang="he-IL" dirty="0"/>
                    </a:p>
                  </a:txBody>
                  <a:tcPr>
                    <a:solidFill>
                      <a:schemeClr val="accent1">
                        <a:lumMod val="20000"/>
                        <a:lumOff val="80000"/>
                      </a:schemeClr>
                    </a:solidFill>
                  </a:tcPr>
                </a:tc>
                <a:tc>
                  <a:txBody>
                    <a:bodyPr/>
                    <a:lstStyle/>
                    <a:p>
                      <a:pPr algn="ctr" rtl="1"/>
                      <a:r>
                        <a:rPr lang="he-IL" dirty="0" smtClean="0">
                          <a:solidFill>
                            <a:schemeClr val="bg1">
                              <a:lumMod val="75000"/>
                            </a:schemeClr>
                          </a:solidFill>
                        </a:rPr>
                        <a:t>שיעור שני </a:t>
                      </a:r>
                      <a:endParaRPr lang="he-IL" dirty="0">
                        <a:solidFill>
                          <a:schemeClr val="bg1">
                            <a:lumMod val="75000"/>
                          </a:schemeClr>
                        </a:solidFill>
                      </a:endParaRPr>
                    </a:p>
                  </a:txBody>
                  <a:tcPr/>
                </a:tc>
                <a:tc>
                  <a:txBody>
                    <a:bodyPr/>
                    <a:lstStyle/>
                    <a:p>
                      <a:pPr algn="ctr" rtl="1"/>
                      <a:r>
                        <a:rPr lang="he-IL" dirty="0" smtClean="0">
                          <a:solidFill>
                            <a:schemeClr val="bg1">
                              <a:lumMod val="75000"/>
                            </a:schemeClr>
                          </a:solidFill>
                        </a:rPr>
                        <a:t>פעילות</a:t>
                      </a:r>
                      <a:endParaRPr lang="he-IL" dirty="0">
                        <a:solidFill>
                          <a:schemeClr val="bg1">
                            <a:lumMod val="75000"/>
                          </a:schemeClr>
                        </a:solidFill>
                      </a:endParaRPr>
                    </a:p>
                  </a:txBody>
                  <a:tcPr/>
                </a:tc>
                <a:extLst>
                  <a:ext uri="{0D108BD9-81ED-4DB2-BD59-A6C34878D82A}">
                    <a16:rowId xmlns="" xmlns:a16="http://schemas.microsoft.com/office/drawing/2014/main" val="10000"/>
                  </a:ext>
                </a:extLst>
              </a:tr>
            </a:tbl>
          </a:graphicData>
        </a:graphic>
      </p:graphicFrame>
      <p:sp>
        <p:nvSpPr>
          <p:cNvPr id="6" name="מלבן 5"/>
          <p:cNvSpPr/>
          <p:nvPr/>
        </p:nvSpPr>
        <p:spPr>
          <a:xfrm>
            <a:off x="4939655" y="3968406"/>
            <a:ext cx="1728192" cy="2376264"/>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he-IL"/>
          </a:p>
        </p:txBody>
      </p:sp>
      <p:grpSp>
        <p:nvGrpSpPr>
          <p:cNvPr id="77" name="קבוצה 76"/>
          <p:cNvGrpSpPr/>
          <p:nvPr/>
        </p:nvGrpSpPr>
        <p:grpSpPr>
          <a:xfrm>
            <a:off x="7158744" y="4083552"/>
            <a:ext cx="1512168" cy="2160240"/>
            <a:chOff x="7164288" y="4149080"/>
            <a:chExt cx="1512168" cy="2160240"/>
          </a:xfrm>
        </p:grpSpPr>
        <p:sp>
          <p:nvSpPr>
            <p:cNvPr id="7" name="מלבן 6"/>
            <p:cNvSpPr/>
            <p:nvPr/>
          </p:nvSpPr>
          <p:spPr>
            <a:xfrm>
              <a:off x="7380312" y="4221088"/>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8" name="מלבן 7"/>
            <p:cNvSpPr/>
            <p:nvPr/>
          </p:nvSpPr>
          <p:spPr>
            <a:xfrm>
              <a:off x="7740352" y="4221088"/>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9" name="מלבן 8"/>
            <p:cNvSpPr/>
            <p:nvPr/>
          </p:nvSpPr>
          <p:spPr>
            <a:xfrm>
              <a:off x="8100392" y="4221088"/>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4" name="מלבן 13"/>
            <p:cNvSpPr/>
            <p:nvPr/>
          </p:nvSpPr>
          <p:spPr>
            <a:xfrm>
              <a:off x="7380312" y="4725144"/>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5" name="מלבן 14"/>
            <p:cNvSpPr/>
            <p:nvPr/>
          </p:nvSpPr>
          <p:spPr>
            <a:xfrm>
              <a:off x="7740352" y="4725144"/>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6" name="מלבן 15"/>
            <p:cNvSpPr/>
            <p:nvPr/>
          </p:nvSpPr>
          <p:spPr>
            <a:xfrm>
              <a:off x="8100392" y="4725144"/>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7" name="מלבן 16"/>
            <p:cNvSpPr/>
            <p:nvPr/>
          </p:nvSpPr>
          <p:spPr>
            <a:xfrm>
              <a:off x="7380312" y="5229200"/>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8" name="מלבן 17"/>
            <p:cNvSpPr/>
            <p:nvPr/>
          </p:nvSpPr>
          <p:spPr>
            <a:xfrm>
              <a:off x="7740352" y="5229200"/>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9" name="מלבן 18"/>
            <p:cNvSpPr/>
            <p:nvPr/>
          </p:nvSpPr>
          <p:spPr>
            <a:xfrm>
              <a:off x="8100392" y="5229200"/>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0" name="מלבן 19"/>
            <p:cNvSpPr/>
            <p:nvPr/>
          </p:nvSpPr>
          <p:spPr>
            <a:xfrm>
              <a:off x="7380312" y="5733256"/>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1" name="מלבן 20"/>
            <p:cNvSpPr/>
            <p:nvPr/>
          </p:nvSpPr>
          <p:spPr>
            <a:xfrm>
              <a:off x="7740352" y="5733256"/>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2" name="מלבן 21"/>
            <p:cNvSpPr/>
            <p:nvPr/>
          </p:nvSpPr>
          <p:spPr>
            <a:xfrm>
              <a:off x="8100392" y="5733256"/>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40" name="אליפסה 39"/>
            <p:cNvSpPr/>
            <p:nvPr/>
          </p:nvSpPr>
          <p:spPr>
            <a:xfrm>
              <a:off x="8316416" y="4149080"/>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41" name="אליפסה 40"/>
            <p:cNvSpPr/>
            <p:nvPr/>
          </p:nvSpPr>
          <p:spPr>
            <a:xfrm>
              <a:off x="8532440" y="422108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42" name="אליפסה 41"/>
            <p:cNvSpPr/>
            <p:nvPr/>
          </p:nvSpPr>
          <p:spPr>
            <a:xfrm>
              <a:off x="8388424" y="458112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43" name="אליפסה 42"/>
            <p:cNvSpPr/>
            <p:nvPr/>
          </p:nvSpPr>
          <p:spPr>
            <a:xfrm>
              <a:off x="8532440" y="472514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44" name="אליפסה 43"/>
            <p:cNvSpPr/>
            <p:nvPr/>
          </p:nvSpPr>
          <p:spPr>
            <a:xfrm>
              <a:off x="8388424" y="4869160"/>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45" name="אליפסה 44"/>
            <p:cNvSpPr/>
            <p:nvPr/>
          </p:nvSpPr>
          <p:spPr>
            <a:xfrm>
              <a:off x="7668344" y="5157192"/>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46" name="אליפסה 45"/>
            <p:cNvSpPr/>
            <p:nvPr/>
          </p:nvSpPr>
          <p:spPr>
            <a:xfrm>
              <a:off x="7524328" y="616530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47" name="אליפסה 46"/>
            <p:cNvSpPr/>
            <p:nvPr/>
          </p:nvSpPr>
          <p:spPr>
            <a:xfrm>
              <a:off x="7884368" y="508518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48" name="אליפסה 47"/>
            <p:cNvSpPr/>
            <p:nvPr/>
          </p:nvSpPr>
          <p:spPr>
            <a:xfrm>
              <a:off x="7884368" y="530120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49" name="אליפסה 48"/>
            <p:cNvSpPr/>
            <p:nvPr/>
          </p:nvSpPr>
          <p:spPr>
            <a:xfrm>
              <a:off x="7308304" y="616530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50" name="אליפסה 49"/>
            <p:cNvSpPr/>
            <p:nvPr/>
          </p:nvSpPr>
          <p:spPr>
            <a:xfrm>
              <a:off x="7164288" y="537321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51" name="אליפסה 50"/>
            <p:cNvSpPr/>
            <p:nvPr/>
          </p:nvSpPr>
          <p:spPr>
            <a:xfrm>
              <a:off x="8460432" y="573325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52" name="אליפסה 51"/>
            <p:cNvSpPr/>
            <p:nvPr/>
          </p:nvSpPr>
          <p:spPr>
            <a:xfrm>
              <a:off x="8316416" y="5877272"/>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53" name="אליפסה 52"/>
            <p:cNvSpPr/>
            <p:nvPr/>
          </p:nvSpPr>
          <p:spPr>
            <a:xfrm>
              <a:off x="8316416" y="609329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54" name="אליפסה 53"/>
            <p:cNvSpPr/>
            <p:nvPr/>
          </p:nvSpPr>
          <p:spPr>
            <a:xfrm>
              <a:off x="7596336" y="494116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grpSp>
      <p:sp>
        <p:nvSpPr>
          <p:cNvPr id="80" name="TextBox 79"/>
          <p:cNvSpPr txBox="1"/>
          <p:nvPr/>
        </p:nvSpPr>
        <p:spPr>
          <a:xfrm>
            <a:off x="7086210" y="2040033"/>
            <a:ext cx="1770266"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he-IL" sz="2000" b="1" dirty="0" smtClean="0"/>
              <a:t>שלב 1: </a:t>
            </a:r>
            <a:endParaRPr lang="he-IL" sz="2000" b="1" dirty="0"/>
          </a:p>
          <a:p>
            <a:pPr algn="ctr"/>
            <a:r>
              <a:rPr lang="he-IL" sz="2000" dirty="0" smtClean="0"/>
              <a:t>פיזור התלמידים בכיתה באופן אקראי </a:t>
            </a:r>
          </a:p>
        </p:txBody>
      </p:sp>
      <p:sp>
        <p:nvSpPr>
          <p:cNvPr id="81" name="אליפסה 80"/>
          <p:cNvSpPr/>
          <p:nvPr/>
        </p:nvSpPr>
        <p:spPr>
          <a:xfrm>
            <a:off x="7224724" y="2176552"/>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grpSp>
        <p:nvGrpSpPr>
          <p:cNvPr id="114" name="קבוצה 113"/>
          <p:cNvGrpSpPr/>
          <p:nvPr/>
        </p:nvGrpSpPr>
        <p:grpSpPr>
          <a:xfrm>
            <a:off x="5091286" y="4077072"/>
            <a:ext cx="1512168" cy="2160240"/>
            <a:chOff x="7164288" y="4149080"/>
            <a:chExt cx="1512168" cy="2160240"/>
          </a:xfrm>
        </p:grpSpPr>
        <p:sp>
          <p:nvSpPr>
            <p:cNvPr id="115" name="מלבן 114"/>
            <p:cNvSpPr/>
            <p:nvPr/>
          </p:nvSpPr>
          <p:spPr>
            <a:xfrm>
              <a:off x="7380312" y="4221088"/>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16" name="מלבן 115"/>
            <p:cNvSpPr/>
            <p:nvPr/>
          </p:nvSpPr>
          <p:spPr>
            <a:xfrm>
              <a:off x="7740352" y="4221088"/>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17" name="מלבן 116"/>
            <p:cNvSpPr/>
            <p:nvPr/>
          </p:nvSpPr>
          <p:spPr>
            <a:xfrm>
              <a:off x="8100392" y="4221088"/>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18" name="מלבן 117"/>
            <p:cNvSpPr/>
            <p:nvPr/>
          </p:nvSpPr>
          <p:spPr>
            <a:xfrm>
              <a:off x="7380312" y="4725144"/>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19" name="מלבן 118"/>
            <p:cNvSpPr/>
            <p:nvPr/>
          </p:nvSpPr>
          <p:spPr>
            <a:xfrm>
              <a:off x="7740352" y="4725144"/>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20" name="מלבן 119"/>
            <p:cNvSpPr/>
            <p:nvPr/>
          </p:nvSpPr>
          <p:spPr>
            <a:xfrm>
              <a:off x="8100392" y="4725144"/>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21" name="מלבן 120"/>
            <p:cNvSpPr/>
            <p:nvPr/>
          </p:nvSpPr>
          <p:spPr>
            <a:xfrm>
              <a:off x="7380312" y="5229200"/>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22" name="מלבן 121"/>
            <p:cNvSpPr/>
            <p:nvPr/>
          </p:nvSpPr>
          <p:spPr>
            <a:xfrm>
              <a:off x="7740352" y="5229200"/>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23" name="מלבן 122"/>
            <p:cNvSpPr/>
            <p:nvPr/>
          </p:nvSpPr>
          <p:spPr>
            <a:xfrm>
              <a:off x="8100392" y="5229200"/>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24" name="מלבן 123"/>
            <p:cNvSpPr/>
            <p:nvPr/>
          </p:nvSpPr>
          <p:spPr>
            <a:xfrm>
              <a:off x="7380312" y="5733256"/>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25" name="מלבן 124"/>
            <p:cNvSpPr/>
            <p:nvPr/>
          </p:nvSpPr>
          <p:spPr>
            <a:xfrm>
              <a:off x="7740352" y="5733256"/>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26" name="מלבן 125"/>
            <p:cNvSpPr/>
            <p:nvPr/>
          </p:nvSpPr>
          <p:spPr>
            <a:xfrm>
              <a:off x="8100392" y="5733256"/>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27" name="אליפסה 126"/>
            <p:cNvSpPr/>
            <p:nvPr/>
          </p:nvSpPr>
          <p:spPr>
            <a:xfrm>
              <a:off x="8316416" y="4149080"/>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128" name="אליפסה 127"/>
            <p:cNvSpPr/>
            <p:nvPr/>
          </p:nvSpPr>
          <p:spPr>
            <a:xfrm>
              <a:off x="8532440" y="422108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129" name="אליפסה 128"/>
            <p:cNvSpPr/>
            <p:nvPr/>
          </p:nvSpPr>
          <p:spPr>
            <a:xfrm>
              <a:off x="8388424" y="458112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130" name="אליפסה 129"/>
            <p:cNvSpPr/>
            <p:nvPr/>
          </p:nvSpPr>
          <p:spPr>
            <a:xfrm>
              <a:off x="8532440" y="472514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131" name="אליפסה 130"/>
            <p:cNvSpPr/>
            <p:nvPr/>
          </p:nvSpPr>
          <p:spPr>
            <a:xfrm>
              <a:off x="8388424" y="4869160"/>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132" name="אליפסה 131"/>
            <p:cNvSpPr/>
            <p:nvPr/>
          </p:nvSpPr>
          <p:spPr>
            <a:xfrm>
              <a:off x="7668344" y="5157192"/>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133" name="אליפסה 132"/>
            <p:cNvSpPr/>
            <p:nvPr/>
          </p:nvSpPr>
          <p:spPr>
            <a:xfrm>
              <a:off x="7524328" y="616530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134" name="אליפסה 133"/>
            <p:cNvSpPr/>
            <p:nvPr/>
          </p:nvSpPr>
          <p:spPr>
            <a:xfrm>
              <a:off x="7884368" y="508518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135" name="אליפסה 134"/>
            <p:cNvSpPr/>
            <p:nvPr/>
          </p:nvSpPr>
          <p:spPr>
            <a:xfrm>
              <a:off x="7884368" y="530120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136" name="אליפסה 135"/>
            <p:cNvSpPr/>
            <p:nvPr/>
          </p:nvSpPr>
          <p:spPr>
            <a:xfrm>
              <a:off x="7308304" y="616530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137" name="אליפסה 136"/>
            <p:cNvSpPr/>
            <p:nvPr/>
          </p:nvSpPr>
          <p:spPr>
            <a:xfrm>
              <a:off x="7164288" y="537321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138" name="אליפסה 137"/>
            <p:cNvSpPr/>
            <p:nvPr/>
          </p:nvSpPr>
          <p:spPr>
            <a:xfrm>
              <a:off x="8460432" y="573325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139" name="אליפסה 138"/>
            <p:cNvSpPr/>
            <p:nvPr/>
          </p:nvSpPr>
          <p:spPr>
            <a:xfrm>
              <a:off x="8316416" y="5877272"/>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140" name="אליפסה 139"/>
            <p:cNvSpPr/>
            <p:nvPr/>
          </p:nvSpPr>
          <p:spPr>
            <a:xfrm>
              <a:off x="8316416" y="609329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141" name="אליפסה 140"/>
            <p:cNvSpPr/>
            <p:nvPr/>
          </p:nvSpPr>
          <p:spPr>
            <a:xfrm>
              <a:off x="7596336" y="494116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grpSp>
      <p:sp>
        <p:nvSpPr>
          <p:cNvPr id="142" name="TextBox 141"/>
          <p:cNvSpPr txBox="1"/>
          <p:nvPr/>
        </p:nvSpPr>
        <p:spPr>
          <a:xfrm>
            <a:off x="4942761" y="2056856"/>
            <a:ext cx="1743422"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marL="342900" indent="-342900" algn="ctr"/>
            <a:r>
              <a:rPr lang="he-IL" sz="2000" b="1" dirty="0" smtClean="0"/>
              <a:t>שלב 2: </a:t>
            </a:r>
          </a:p>
          <a:p>
            <a:pPr marL="342900" indent="-342900" algn="ctr"/>
            <a:r>
              <a:rPr lang="he-IL" sz="2000" dirty="0" smtClean="0"/>
              <a:t>חלוקת שלטי </a:t>
            </a:r>
          </a:p>
          <a:p>
            <a:pPr marL="342900" indent="-342900" algn="ctr"/>
            <a:r>
              <a:rPr lang="he-IL" sz="2000" dirty="0" smtClean="0"/>
              <a:t>היישובים לפי </a:t>
            </a:r>
          </a:p>
          <a:p>
            <a:pPr marL="342900" indent="-342900" algn="ctr"/>
            <a:r>
              <a:rPr lang="he-IL" sz="2000" dirty="0" smtClean="0"/>
              <a:t>אזורי גלעין</a:t>
            </a:r>
          </a:p>
          <a:p>
            <a:pPr marL="342900" indent="-342900" algn="ctr"/>
            <a:r>
              <a:rPr lang="he-IL" sz="2000" dirty="0" smtClean="0"/>
              <a:t>ושוליים בכיתה</a:t>
            </a:r>
          </a:p>
        </p:txBody>
      </p:sp>
      <p:grpSp>
        <p:nvGrpSpPr>
          <p:cNvPr id="145" name="קבוצה 144"/>
          <p:cNvGrpSpPr/>
          <p:nvPr/>
        </p:nvGrpSpPr>
        <p:grpSpPr>
          <a:xfrm rot="2349108">
            <a:off x="6236228" y="5429788"/>
            <a:ext cx="270104" cy="352543"/>
            <a:chOff x="2555776" y="3284984"/>
            <a:chExt cx="720080" cy="864096"/>
          </a:xfrm>
        </p:grpSpPr>
        <p:sp>
          <p:nvSpPr>
            <p:cNvPr id="143" name="מלבן 142"/>
            <p:cNvSpPr/>
            <p:nvPr/>
          </p:nvSpPr>
          <p:spPr>
            <a:xfrm>
              <a:off x="2555776" y="3284984"/>
              <a:ext cx="720080" cy="360040"/>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he-IL" sz="1200" dirty="0"/>
            </a:p>
          </p:txBody>
        </p:sp>
        <p:sp>
          <p:nvSpPr>
            <p:cNvPr id="144" name="מלבן 143"/>
            <p:cNvSpPr/>
            <p:nvPr/>
          </p:nvSpPr>
          <p:spPr>
            <a:xfrm>
              <a:off x="2843808" y="3645024"/>
              <a:ext cx="144016" cy="5040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pSp>
      <p:grpSp>
        <p:nvGrpSpPr>
          <p:cNvPr id="146" name="קבוצה 145"/>
          <p:cNvGrpSpPr/>
          <p:nvPr/>
        </p:nvGrpSpPr>
        <p:grpSpPr>
          <a:xfrm>
            <a:off x="4999757" y="4932784"/>
            <a:ext cx="288032" cy="296416"/>
            <a:chOff x="2555776" y="3284984"/>
            <a:chExt cx="720080" cy="864096"/>
          </a:xfrm>
        </p:grpSpPr>
        <p:sp>
          <p:nvSpPr>
            <p:cNvPr id="147" name="מלבן 146"/>
            <p:cNvSpPr/>
            <p:nvPr/>
          </p:nvSpPr>
          <p:spPr>
            <a:xfrm>
              <a:off x="2555776" y="3284984"/>
              <a:ext cx="720080" cy="360040"/>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he-IL" sz="1200" dirty="0"/>
            </a:p>
          </p:txBody>
        </p:sp>
        <p:sp>
          <p:nvSpPr>
            <p:cNvPr id="148" name="מלבן 147"/>
            <p:cNvSpPr/>
            <p:nvPr/>
          </p:nvSpPr>
          <p:spPr>
            <a:xfrm>
              <a:off x="2843808" y="3645024"/>
              <a:ext cx="144016" cy="5040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pSp>
      <p:grpSp>
        <p:nvGrpSpPr>
          <p:cNvPr id="149" name="קבוצה 148"/>
          <p:cNvGrpSpPr/>
          <p:nvPr/>
        </p:nvGrpSpPr>
        <p:grpSpPr>
          <a:xfrm rot="2349108">
            <a:off x="6377706" y="4332979"/>
            <a:ext cx="214265" cy="307080"/>
            <a:chOff x="2555776" y="3284984"/>
            <a:chExt cx="720080" cy="864096"/>
          </a:xfrm>
        </p:grpSpPr>
        <p:sp>
          <p:nvSpPr>
            <p:cNvPr id="150" name="מלבן 149"/>
            <p:cNvSpPr/>
            <p:nvPr/>
          </p:nvSpPr>
          <p:spPr>
            <a:xfrm>
              <a:off x="2555776" y="3284984"/>
              <a:ext cx="720080" cy="360040"/>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he-IL" sz="1200" dirty="0"/>
            </a:p>
          </p:txBody>
        </p:sp>
        <p:sp>
          <p:nvSpPr>
            <p:cNvPr id="151" name="מלבן 150"/>
            <p:cNvSpPr/>
            <p:nvPr/>
          </p:nvSpPr>
          <p:spPr>
            <a:xfrm>
              <a:off x="2843808" y="3645024"/>
              <a:ext cx="144016" cy="5040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pSp>
      <p:grpSp>
        <p:nvGrpSpPr>
          <p:cNvPr id="152" name="קבוצה 151"/>
          <p:cNvGrpSpPr/>
          <p:nvPr/>
        </p:nvGrpSpPr>
        <p:grpSpPr>
          <a:xfrm>
            <a:off x="5756299" y="4690917"/>
            <a:ext cx="216024" cy="360040"/>
            <a:chOff x="2555776" y="3284984"/>
            <a:chExt cx="720080" cy="864096"/>
          </a:xfrm>
        </p:grpSpPr>
        <p:sp>
          <p:nvSpPr>
            <p:cNvPr id="153" name="מלבן 152"/>
            <p:cNvSpPr/>
            <p:nvPr/>
          </p:nvSpPr>
          <p:spPr>
            <a:xfrm>
              <a:off x="2555776" y="3284984"/>
              <a:ext cx="720080" cy="360040"/>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he-IL" sz="1200" dirty="0"/>
            </a:p>
          </p:txBody>
        </p:sp>
        <p:sp>
          <p:nvSpPr>
            <p:cNvPr id="154" name="מלבן 153"/>
            <p:cNvSpPr/>
            <p:nvPr/>
          </p:nvSpPr>
          <p:spPr>
            <a:xfrm>
              <a:off x="2843808" y="3645024"/>
              <a:ext cx="144016" cy="5040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pSp>
      <p:sp>
        <p:nvSpPr>
          <p:cNvPr id="156" name="מלבן 155"/>
          <p:cNvSpPr/>
          <p:nvPr/>
        </p:nvSpPr>
        <p:spPr>
          <a:xfrm>
            <a:off x="2686331" y="3975540"/>
            <a:ext cx="1728192" cy="2376264"/>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he-IL"/>
          </a:p>
        </p:txBody>
      </p:sp>
      <p:grpSp>
        <p:nvGrpSpPr>
          <p:cNvPr id="197" name="קבוצה 196"/>
          <p:cNvGrpSpPr/>
          <p:nvPr/>
        </p:nvGrpSpPr>
        <p:grpSpPr>
          <a:xfrm>
            <a:off x="2785686" y="4072393"/>
            <a:ext cx="1512168" cy="2160240"/>
            <a:chOff x="7164288" y="4149080"/>
            <a:chExt cx="1512168" cy="2160240"/>
          </a:xfrm>
        </p:grpSpPr>
        <p:sp>
          <p:nvSpPr>
            <p:cNvPr id="198" name="מלבן 197"/>
            <p:cNvSpPr/>
            <p:nvPr/>
          </p:nvSpPr>
          <p:spPr>
            <a:xfrm>
              <a:off x="7380312" y="4221088"/>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99" name="מלבן 198"/>
            <p:cNvSpPr/>
            <p:nvPr/>
          </p:nvSpPr>
          <p:spPr>
            <a:xfrm>
              <a:off x="7740352" y="4221088"/>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00" name="מלבן 199"/>
            <p:cNvSpPr/>
            <p:nvPr/>
          </p:nvSpPr>
          <p:spPr>
            <a:xfrm>
              <a:off x="8100392" y="4221088"/>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01" name="מלבן 200"/>
            <p:cNvSpPr/>
            <p:nvPr/>
          </p:nvSpPr>
          <p:spPr>
            <a:xfrm>
              <a:off x="7380312" y="4725144"/>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02" name="מלבן 201"/>
            <p:cNvSpPr/>
            <p:nvPr/>
          </p:nvSpPr>
          <p:spPr>
            <a:xfrm>
              <a:off x="7740352" y="4725144"/>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03" name="מלבן 202"/>
            <p:cNvSpPr/>
            <p:nvPr/>
          </p:nvSpPr>
          <p:spPr>
            <a:xfrm>
              <a:off x="8100392" y="4725144"/>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04" name="מלבן 203"/>
            <p:cNvSpPr/>
            <p:nvPr/>
          </p:nvSpPr>
          <p:spPr>
            <a:xfrm>
              <a:off x="7380312" y="5229200"/>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05" name="מלבן 204"/>
            <p:cNvSpPr/>
            <p:nvPr/>
          </p:nvSpPr>
          <p:spPr>
            <a:xfrm>
              <a:off x="7740352" y="5229200"/>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06" name="מלבן 205"/>
            <p:cNvSpPr/>
            <p:nvPr/>
          </p:nvSpPr>
          <p:spPr>
            <a:xfrm>
              <a:off x="8100392" y="5229200"/>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07" name="מלבן 206"/>
            <p:cNvSpPr/>
            <p:nvPr/>
          </p:nvSpPr>
          <p:spPr>
            <a:xfrm>
              <a:off x="7380312" y="5733256"/>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08" name="מלבן 207"/>
            <p:cNvSpPr/>
            <p:nvPr/>
          </p:nvSpPr>
          <p:spPr>
            <a:xfrm>
              <a:off x="7740352" y="5733256"/>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09" name="מלבן 208"/>
            <p:cNvSpPr/>
            <p:nvPr/>
          </p:nvSpPr>
          <p:spPr>
            <a:xfrm>
              <a:off x="8100392" y="5733256"/>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10" name="אליפסה 209"/>
            <p:cNvSpPr/>
            <p:nvPr/>
          </p:nvSpPr>
          <p:spPr>
            <a:xfrm>
              <a:off x="8316416" y="4149080"/>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11" name="אליפסה 210"/>
            <p:cNvSpPr/>
            <p:nvPr/>
          </p:nvSpPr>
          <p:spPr>
            <a:xfrm>
              <a:off x="8532440" y="422108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12" name="אליפסה 211"/>
            <p:cNvSpPr/>
            <p:nvPr/>
          </p:nvSpPr>
          <p:spPr>
            <a:xfrm>
              <a:off x="8388424" y="458112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13" name="אליפסה 212"/>
            <p:cNvSpPr/>
            <p:nvPr/>
          </p:nvSpPr>
          <p:spPr>
            <a:xfrm>
              <a:off x="8532440" y="472514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14" name="אליפסה 213"/>
            <p:cNvSpPr/>
            <p:nvPr/>
          </p:nvSpPr>
          <p:spPr>
            <a:xfrm>
              <a:off x="8388424" y="4869160"/>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15" name="אליפסה 214"/>
            <p:cNvSpPr/>
            <p:nvPr/>
          </p:nvSpPr>
          <p:spPr>
            <a:xfrm>
              <a:off x="7668344" y="5157192"/>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16" name="אליפסה 215"/>
            <p:cNvSpPr/>
            <p:nvPr/>
          </p:nvSpPr>
          <p:spPr>
            <a:xfrm>
              <a:off x="7524328" y="616530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17" name="אליפסה 216"/>
            <p:cNvSpPr/>
            <p:nvPr/>
          </p:nvSpPr>
          <p:spPr>
            <a:xfrm>
              <a:off x="7884368" y="508518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18" name="אליפסה 217"/>
            <p:cNvSpPr/>
            <p:nvPr/>
          </p:nvSpPr>
          <p:spPr>
            <a:xfrm>
              <a:off x="7884368" y="530120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19" name="אליפסה 218"/>
            <p:cNvSpPr/>
            <p:nvPr/>
          </p:nvSpPr>
          <p:spPr>
            <a:xfrm>
              <a:off x="7308304" y="616530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20" name="אליפסה 219"/>
            <p:cNvSpPr/>
            <p:nvPr/>
          </p:nvSpPr>
          <p:spPr>
            <a:xfrm>
              <a:off x="7164288" y="537321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21" name="אליפסה 220"/>
            <p:cNvSpPr/>
            <p:nvPr/>
          </p:nvSpPr>
          <p:spPr>
            <a:xfrm>
              <a:off x="8460432" y="573325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22" name="אליפסה 221"/>
            <p:cNvSpPr/>
            <p:nvPr/>
          </p:nvSpPr>
          <p:spPr>
            <a:xfrm>
              <a:off x="8316416" y="5877272"/>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23" name="אליפסה 222"/>
            <p:cNvSpPr/>
            <p:nvPr/>
          </p:nvSpPr>
          <p:spPr>
            <a:xfrm>
              <a:off x="8316416" y="609329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24" name="אליפסה 223"/>
            <p:cNvSpPr/>
            <p:nvPr/>
          </p:nvSpPr>
          <p:spPr>
            <a:xfrm>
              <a:off x="7596336" y="494116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grpSp>
      <p:sp>
        <p:nvSpPr>
          <p:cNvPr id="225" name="TextBox 224"/>
          <p:cNvSpPr txBox="1"/>
          <p:nvPr/>
        </p:nvSpPr>
        <p:spPr>
          <a:xfrm>
            <a:off x="2693061" y="2051833"/>
            <a:ext cx="1714731"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marL="342900" indent="-342900" algn="ctr"/>
            <a:r>
              <a:rPr lang="he-IL" sz="2000" b="1" dirty="0" smtClean="0"/>
              <a:t>שלב 3:</a:t>
            </a:r>
          </a:p>
          <a:p>
            <a:pPr marL="342900" indent="-342900" algn="ctr"/>
            <a:r>
              <a:rPr lang="he-IL" sz="2000" dirty="0" smtClean="0"/>
              <a:t>4 תלמידים</a:t>
            </a:r>
          </a:p>
          <a:p>
            <a:pPr marL="342900" indent="-342900" algn="ctr"/>
            <a:r>
              <a:rPr lang="he-IL" sz="2000" dirty="0" smtClean="0"/>
              <a:t>מקבלים שלטים </a:t>
            </a:r>
          </a:p>
          <a:p>
            <a:pPr marL="342900" indent="-342900" algn="ctr"/>
            <a:r>
              <a:rPr lang="he-IL" sz="2000" dirty="0" smtClean="0"/>
              <a:t>עם שמות </a:t>
            </a:r>
          </a:p>
          <a:p>
            <a:pPr marL="342900" indent="-342900" algn="ctr"/>
            <a:r>
              <a:rPr lang="he-IL" sz="2000" dirty="0" smtClean="0"/>
              <a:t>בעלי העסקים</a:t>
            </a:r>
          </a:p>
        </p:txBody>
      </p:sp>
      <p:sp>
        <p:nvSpPr>
          <p:cNvPr id="226" name="TextBox 225"/>
          <p:cNvSpPr txBox="1"/>
          <p:nvPr/>
        </p:nvSpPr>
        <p:spPr>
          <a:xfrm rot="5400000">
            <a:off x="4166340" y="4414514"/>
            <a:ext cx="252000" cy="14400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endParaRPr lang="he-IL" dirty="0"/>
          </a:p>
        </p:txBody>
      </p:sp>
      <p:sp>
        <p:nvSpPr>
          <p:cNvPr id="227" name="TextBox 226"/>
          <p:cNvSpPr txBox="1"/>
          <p:nvPr/>
        </p:nvSpPr>
        <p:spPr>
          <a:xfrm rot="5400000">
            <a:off x="4157960" y="5011752"/>
            <a:ext cx="252000" cy="14400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endParaRPr lang="he-IL" dirty="0"/>
          </a:p>
        </p:txBody>
      </p:sp>
      <p:sp>
        <p:nvSpPr>
          <p:cNvPr id="228" name="TextBox 227"/>
          <p:cNvSpPr txBox="1"/>
          <p:nvPr/>
        </p:nvSpPr>
        <p:spPr>
          <a:xfrm rot="5400000">
            <a:off x="4157976" y="5463248"/>
            <a:ext cx="252000" cy="14400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endParaRPr lang="he-IL" dirty="0"/>
          </a:p>
        </p:txBody>
      </p:sp>
      <p:sp>
        <p:nvSpPr>
          <p:cNvPr id="229" name="TextBox 228"/>
          <p:cNvSpPr txBox="1"/>
          <p:nvPr/>
        </p:nvSpPr>
        <p:spPr>
          <a:xfrm rot="5400000">
            <a:off x="4146396" y="5978102"/>
            <a:ext cx="252000" cy="14400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endParaRPr lang="he-IL" dirty="0"/>
          </a:p>
        </p:txBody>
      </p:sp>
      <p:grpSp>
        <p:nvGrpSpPr>
          <p:cNvPr id="230" name="קבוצה 229"/>
          <p:cNvGrpSpPr/>
          <p:nvPr/>
        </p:nvGrpSpPr>
        <p:grpSpPr>
          <a:xfrm>
            <a:off x="5035857" y="5851860"/>
            <a:ext cx="270104" cy="352543"/>
            <a:chOff x="2555776" y="3284984"/>
            <a:chExt cx="720080" cy="864096"/>
          </a:xfrm>
        </p:grpSpPr>
        <p:sp>
          <p:nvSpPr>
            <p:cNvPr id="231" name="מלבן 230"/>
            <p:cNvSpPr/>
            <p:nvPr/>
          </p:nvSpPr>
          <p:spPr>
            <a:xfrm>
              <a:off x="2555776" y="3284984"/>
              <a:ext cx="720080" cy="360040"/>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he-IL" sz="1200" dirty="0"/>
            </a:p>
          </p:txBody>
        </p:sp>
        <p:sp>
          <p:nvSpPr>
            <p:cNvPr id="232" name="מלבן 231"/>
            <p:cNvSpPr/>
            <p:nvPr/>
          </p:nvSpPr>
          <p:spPr>
            <a:xfrm>
              <a:off x="2843808" y="3645024"/>
              <a:ext cx="144016" cy="5040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pSp>
      <p:sp>
        <p:nvSpPr>
          <p:cNvPr id="262" name="מלבן 261"/>
          <p:cNvSpPr/>
          <p:nvPr/>
        </p:nvSpPr>
        <p:spPr>
          <a:xfrm>
            <a:off x="474487" y="3964381"/>
            <a:ext cx="1728192" cy="2376264"/>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he-IL"/>
          </a:p>
        </p:txBody>
      </p:sp>
      <p:grpSp>
        <p:nvGrpSpPr>
          <p:cNvPr id="234" name="קבוצה 233"/>
          <p:cNvGrpSpPr/>
          <p:nvPr/>
        </p:nvGrpSpPr>
        <p:grpSpPr>
          <a:xfrm>
            <a:off x="600797" y="4072393"/>
            <a:ext cx="1512168" cy="2160240"/>
            <a:chOff x="7164288" y="4149080"/>
            <a:chExt cx="1512168" cy="2160240"/>
          </a:xfrm>
        </p:grpSpPr>
        <p:sp>
          <p:nvSpPr>
            <p:cNvPr id="235" name="מלבן 234"/>
            <p:cNvSpPr/>
            <p:nvPr/>
          </p:nvSpPr>
          <p:spPr>
            <a:xfrm>
              <a:off x="7380312" y="4221088"/>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36" name="מלבן 235"/>
            <p:cNvSpPr/>
            <p:nvPr/>
          </p:nvSpPr>
          <p:spPr>
            <a:xfrm>
              <a:off x="7740352" y="4221088"/>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37" name="מלבן 236"/>
            <p:cNvSpPr/>
            <p:nvPr/>
          </p:nvSpPr>
          <p:spPr>
            <a:xfrm>
              <a:off x="8100392" y="4221088"/>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38" name="מלבן 237"/>
            <p:cNvSpPr/>
            <p:nvPr/>
          </p:nvSpPr>
          <p:spPr>
            <a:xfrm>
              <a:off x="7380312" y="4725144"/>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39" name="מלבן 238"/>
            <p:cNvSpPr/>
            <p:nvPr/>
          </p:nvSpPr>
          <p:spPr>
            <a:xfrm>
              <a:off x="7740352" y="4725144"/>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40" name="מלבן 239"/>
            <p:cNvSpPr/>
            <p:nvPr/>
          </p:nvSpPr>
          <p:spPr>
            <a:xfrm>
              <a:off x="8100392" y="4725144"/>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41" name="מלבן 240"/>
            <p:cNvSpPr/>
            <p:nvPr/>
          </p:nvSpPr>
          <p:spPr>
            <a:xfrm>
              <a:off x="7380312" y="5229200"/>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42" name="מלבן 241"/>
            <p:cNvSpPr/>
            <p:nvPr/>
          </p:nvSpPr>
          <p:spPr>
            <a:xfrm>
              <a:off x="7740352" y="5229200"/>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43" name="מלבן 242"/>
            <p:cNvSpPr/>
            <p:nvPr/>
          </p:nvSpPr>
          <p:spPr>
            <a:xfrm>
              <a:off x="8100392" y="5229200"/>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44" name="מלבן 243"/>
            <p:cNvSpPr/>
            <p:nvPr/>
          </p:nvSpPr>
          <p:spPr>
            <a:xfrm>
              <a:off x="7380312" y="5733256"/>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45" name="מלבן 244"/>
            <p:cNvSpPr/>
            <p:nvPr/>
          </p:nvSpPr>
          <p:spPr>
            <a:xfrm>
              <a:off x="7740352" y="5733256"/>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46" name="מלבן 245"/>
            <p:cNvSpPr/>
            <p:nvPr/>
          </p:nvSpPr>
          <p:spPr>
            <a:xfrm>
              <a:off x="8100392" y="5733256"/>
              <a:ext cx="216024" cy="28803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247" name="אליפסה 246"/>
            <p:cNvSpPr/>
            <p:nvPr/>
          </p:nvSpPr>
          <p:spPr>
            <a:xfrm>
              <a:off x="8316416" y="4149080"/>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48" name="אליפסה 247"/>
            <p:cNvSpPr/>
            <p:nvPr/>
          </p:nvSpPr>
          <p:spPr>
            <a:xfrm>
              <a:off x="8532440" y="422108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49" name="אליפסה 248"/>
            <p:cNvSpPr/>
            <p:nvPr/>
          </p:nvSpPr>
          <p:spPr>
            <a:xfrm>
              <a:off x="8388424" y="458112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50" name="אליפסה 249"/>
            <p:cNvSpPr/>
            <p:nvPr/>
          </p:nvSpPr>
          <p:spPr>
            <a:xfrm>
              <a:off x="8532440" y="472514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51" name="אליפסה 250"/>
            <p:cNvSpPr/>
            <p:nvPr/>
          </p:nvSpPr>
          <p:spPr>
            <a:xfrm>
              <a:off x="8388424" y="4869160"/>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52" name="אליפסה 251"/>
            <p:cNvSpPr/>
            <p:nvPr/>
          </p:nvSpPr>
          <p:spPr>
            <a:xfrm>
              <a:off x="7668344" y="5157192"/>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53" name="אליפסה 252"/>
            <p:cNvSpPr/>
            <p:nvPr/>
          </p:nvSpPr>
          <p:spPr>
            <a:xfrm>
              <a:off x="7524328" y="616530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54" name="אליפסה 253"/>
            <p:cNvSpPr/>
            <p:nvPr/>
          </p:nvSpPr>
          <p:spPr>
            <a:xfrm>
              <a:off x="7884368" y="508518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55" name="אליפסה 254"/>
            <p:cNvSpPr/>
            <p:nvPr/>
          </p:nvSpPr>
          <p:spPr>
            <a:xfrm>
              <a:off x="7884368" y="530120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56" name="אליפסה 255"/>
            <p:cNvSpPr/>
            <p:nvPr/>
          </p:nvSpPr>
          <p:spPr>
            <a:xfrm>
              <a:off x="7308304" y="616530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57" name="אליפסה 256"/>
            <p:cNvSpPr/>
            <p:nvPr/>
          </p:nvSpPr>
          <p:spPr>
            <a:xfrm>
              <a:off x="7164288" y="537321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58" name="אליפסה 257"/>
            <p:cNvSpPr/>
            <p:nvPr/>
          </p:nvSpPr>
          <p:spPr>
            <a:xfrm>
              <a:off x="8460432" y="573325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59" name="אליפסה 258"/>
            <p:cNvSpPr/>
            <p:nvPr/>
          </p:nvSpPr>
          <p:spPr>
            <a:xfrm>
              <a:off x="8316416" y="5877272"/>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60" name="אליפסה 259"/>
            <p:cNvSpPr/>
            <p:nvPr/>
          </p:nvSpPr>
          <p:spPr>
            <a:xfrm>
              <a:off x="8316416" y="609329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261" name="אליפסה 260"/>
            <p:cNvSpPr/>
            <p:nvPr/>
          </p:nvSpPr>
          <p:spPr>
            <a:xfrm>
              <a:off x="7596336" y="494116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grpSp>
      <p:sp>
        <p:nvSpPr>
          <p:cNvPr id="263" name="TextBox 262"/>
          <p:cNvSpPr txBox="1"/>
          <p:nvPr/>
        </p:nvSpPr>
        <p:spPr>
          <a:xfrm>
            <a:off x="399007" y="2060848"/>
            <a:ext cx="1879151" cy="1600438"/>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marL="342900" indent="-342900" algn="ctr"/>
            <a:r>
              <a:rPr lang="he-IL" b="1" dirty="0" smtClean="0"/>
              <a:t>שלב 4: </a:t>
            </a:r>
          </a:p>
          <a:p>
            <a:pPr marL="342900" indent="-342900" algn="ctr"/>
            <a:r>
              <a:rPr lang="he-IL" sz="2000" dirty="0" smtClean="0"/>
              <a:t>דיון: באיזה אזור </a:t>
            </a:r>
          </a:p>
          <a:p>
            <a:pPr marL="342900" indent="-342900" algn="ctr"/>
            <a:r>
              <a:rPr lang="he-IL" sz="2000" dirty="0" smtClean="0"/>
              <a:t>כדאי/לא כדאי </a:t>
            </a:r>
          </a:p>
          <a:p>
            <a:pPr marL="342900" indent="-342900" algn="ctr"/>
            <a:r>
              <a:rPr lang="he-IL" sz="2000" dirty="0" smtClean="0"/>
              <a:t>לעוסק לפתוח</a:t>
            </a:r>
          </a:p>
          <a:p>
            <a:pPr marL="342900" indent="-342900" algn="ctr"/>
            <a:r>
              <a:rPr lang="he-IL" sz="2000" dirty="0" smtClean="0"/>
              <a:t>עסק? מדוע?</a:t>
            </a:r>
          </a:p>
        </p:txBody>
      </p:sp>
      <p:sp>
        <p:nvSpPr>
          <p:cNvPr id="265" name="TextBox 264"/>
          <p:cNvSpPr txBox="1"/>
          <p:nvPr/>
        </p:nvSpPr>
        <p:spPr>
          <a:xfrm>
            <a:off x="0" y="0"/>
            <a:ext cx="9144000" cy="584775"/>
          </a:xfrm>
          <a:prstGeom prst="rect">
            <a:avLst/>
          </a:prstGeom>
          <a:solidFill>
            <a:srgbClr val="4F81BD"/>
          </a:solidFill>
        </p:spPr>
        <p:txBody>
          <a:bodyPr wrap="square" rtlCol="1">
            <a:spAutoFit/>
          </a:bodyPr>
          <a:lstStyle/>
          <a:p>
            <a:pPr algn="ctr"/>
            <a:r>
              <a:rPr lang="he-IL"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פעילות סימולציה כיתתית – מהלך הפעילות</a:t>
            </a:r>
            <a:endParaRPr lang="he-IL"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5" name="TextBox 154"/>
          <p:cNvSpPr txBox="1"/>
          <p:nvPr/>
        </p:nvSpPr>
        <p:spPr>
          <a:xfrm>
            <a:off x="570175" y="1452227"/>
            <a:ext cx="8003650" cy="40011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he-IL" sz="2000" b="1" u="sng" dirty="0" smtClean="0"/>
              <a:t>מהלך הפעילות:</a:t>
            </a:r>
            <a:endParaRPr lang="he-IL" dirty="0" smtClean="0"/>
          </a:p>
        </p:txBody>
      </p:sp>
      <p:sp>
        <p:nvSpPr>
          <p:cNvPr id="157" name="מלבן 156"/>
          <p:cNvSpPr/>
          <p:nvPr/>
        </p:nvSpPr>
        <p:spPr>
          <a:xfrm>
            <a:off x="6157534" y="732389"/>
            <a:ext cx="928676" cy="58040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he-IL"/>
          </a:p>
        </p:txBody>
      </p:sp>
      <p:sp>
        <p:nvSpPr>
          <p:cNvPr id="158" name="מלבן 157"/>
          <p:cNvSpPr/>
          <p:nvPr/>
        </p:nvSpPr>
        <p:spPr>
          <a:xfrm>
            <a:off x="6876256" y="1088988"/>
            <a:ext cx="92582" cy="134415"/>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59" name="מלבן 158"/>
          <p:cNvSpPr/>
          <p:nvPr/>
        </p:nvSpPr>
        <p:spPr>
          <a:xfrm>
            <a:off x="6686183" y="825832"/>
            <a:ext cx="92582" cy="134415"/>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60" name="מלבן 159"/>
          <p:cNvSpPr/>
          <p:nvPr/>
        </p:nvSpPr>
        <p:spPr>
          <a:xfrm>
            <a:off x="6510872" y="809018"/>
            <a:ext cx="92582" cy="134415"/>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61" name="מלבן 160"/>
          <p:cNvSpPr/>
          <p:nvPr/>
        </p:nvSpPr>
        <p:spPr>
          <a:xfrm>
            <a:off x="6500435" y="1072314"/>
            <a:ext cx="92582" cy="134415"/>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62" name="מלבן 161"/>
          <p:cNvSpPr/>
          <p:nvPr/>
        </p:nvSpPr>
        <p:spPr>
          <a:xfrm>
            <a:off x="6318193" y="1061034"/>
            <a:ext cx="92582" cy="134415"/>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64" name="מלבן 163"/>
          <p:cNvSpPr/>
          <p:nvPr/>
        </p:nvSpPr>
        <p:spPr>
          <a:xfrm>
            <a:off x="6876256" y="828526"/>
            <a:ext cx="92582" cy="134415"/>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65" name="מלבן 164"/>
          <p:cNvSpPr/>
          <p:nvPr/>
        </p:nvSpPr>
        <p:spPr>
          <a:xfrm>
            <a:off x="6710708" y="1084949"/>
            <a:ext cx="92582" cy="134415"/>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66" name="מלבן 165"/>
          <p:cNvSpPr/>
          <p:nvPr/>
        </p:nvSpPr>
        <p:spPr>
          <a:xfrm>
            <a:off x="6294178" y="822199"/>
            <a:ext cx="92582" cy="134415"/>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167" name="TextBox 166"/>
          <p:cNvSpPr txBox="1"/>
          <p:nvPr/>
        </p:nvSpPr>
        <p:spPr>
          <a:xfrm>
            <a:off x="180741" y="769032"/>
            <a:ext cx="7559611" cy="338554"/>
          </a:xfrm>
          <a:prstGeom prst="rect">
            <a:avLst/>
          </a:prstGeom>
          <a:noFill/>
        </p:spPr>
        <p:txBody>
          <a:bodyPr wrap="square" rtlCol="1">
            <a:spAutoFit/>
          </a:bodyPr>
          <a:lstStyle/>
          <a:p>
            <a:r>
              <a:rPr lang="he-IL" sz="1600" b="1" dirty="0" smtClean="0"/>
              <a:t>כיתה                            תלמיד              שלט מיקום                  שלט בעל/ת עסק</a:t>
            </a:r>
          </a:p>
        </p:txBody>
      </p:sp>
      <p:sp>
        <p:nvSpPr>
          <p:cNvPr id="169" name="אליפסה 168"/>
          <p:cNvSpPr/>
          <p:nvPr/>
        </p:nvSpPr>
        <p:spPr>
          <a:xfrm flipH="1">
            <a:off x="4686894" y="824406"/>
            <a:ext cx="332420" cy="294317"/>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he-IL"/>
          </a:p>
        </p:txBody>
      </p:sp>
      <p:sp>
        <p:nvSpPr>
          <p:cNvPr id="170" name="מלבן 169"/>
          <p:cNvSpPr/>
          <p:nvPr/>
        </p:nvSpPr>
        <p:spPr>
          <a:xfrm>
            <a:off x="2699792" y="773810"/>
            <a:ext cx="576064" cy="216024"/>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he-IL" sz="1600" b="1" dirty="0"/>
          </a:p>
        </p:txBody>
      </p:sp>
      <p:sp>
        <p:nvSpPr>
          <p:cNvPr id="171" name="מלבן 170"/>
          <p:cNvSpPr/>
          <p:nvPr/>
        </p:nvSpPr>
        <p:spPr>
          <a:xfrm>
            <a:off x="2915816" y="1010375"/>
            <a:ext cx="148422" cy="2160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172" name="TextBox 171"/>
          <p:cNvSpPr txBox="1"/>
          <p:nvPr/>
        </p:nvSpPr>
        <p:spPr>
          <a:xfrm rot="5400000">
            <a:off x="479133" y="829692"/>
            <a:ext cx="36004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endParaRPr lang="he-IL" dirty="0"/>
          </a:p>
        </p:txBody>
      </p:sp>
      <p:sp>
        <p:nvSpPr>
          <p:cNvPr id="173" name="TextBox 172"/>
          <p:cNvSpPr txBox="1"/>
          <p:nvPr/>
        </p:nvSpPr>
        <p:spPr>
          <a:xfrm>
            <a:off x="7945946" y="680038"/>
            <a:ext cx="1104493"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he-IL" dirty="0" smtClean="0"/>
              <a:t>מקרא </a:t>
            </a:r>
          </a:p>
          <a:p>
            <a:pPr algn="ctr"/>
            <a:r>
              <a:rPr lang="he-IL" dirty="0" smtClean="0"/>
              <a:t>לאייקונים:</a:t>
            </a:r>
          </a:p>
        </p:txBody>
      </p:sp>
      <p:sp>
        <p:nvSpPr>
          <p:cNvPr id="233" name="TextBox 232"/>
          <p:cNvSpPr txBox="1"/>
          <p:nvPr/>
        </p:nvSpPr>
        <p:spPr>
          <a:xfrm rot="5400000">
            <a:off x="2717816" y="2188181"/>
            <a:ext cx="252000" cy="14400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endParaRPr lang="he-IL" dirty="0"/>
          </a:p>
        </p:txBody>
      </p:sp>
      <p:grpSp>
        <p:nvGrpSpPr>
          <p:cNvPr id="174" name="קבוצה 173"/>
          <p:cNvGrpSpPr/>
          <p:nvPr/>
        </p:nvGrpSpPr>
        <p:grpSpPr>
          <a:xfrm>
            <a:off x="5026808" y="2135238"/>
            <a:ext cx="288032" cy="296416"/>
            <a:chOff x="2555776" y="3284984"/>
            <a:chExt cx="720080" cy="864096"/>
          </a:xfrm>
        </p:grpSpPr>
        <p:sp>
          <p:nvSpPr>
            <p:cNvPr id="175" name="מלבן 174"/>
            <p:cNvSpPr/>
            <p:nvPr/>
          </p:nvSpPr>
          <p:spPr>
            <a:xfrm>
              <a:off x="2555776" y="3284984"/>
              <a:ext cx="720080" cy="360040"/>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he-IL" sz="1200" dirty="0"/>
            </a:p>
          </p:txBody>
        </p:sp>
        <p:sp>
          <p:nvSpPr>
            <p:cNvPr id="176" name="מלבן 175"/>
            <p:cNvSpPr/>
            <p:nvPr/>
          </p:nvSpPr>
          <p:spPr>
            <a:xfrm>
              <a:off x="2843808" y="3645024"/>
              <a:ext cx="144016" cy="5040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pSp>
      <p:sp>
        <p:nvSpPr>
          <p:cNvPr id="181" name="TextBox 180"/>
          <p:cNvSpPr txBox="1"/>
          <p:nvPr/>
        </p:nvSpPr>
        <p:spPr>
          <a:xfrm rot="5400000">
            <a:off x="1956604" y="5962625"/>
            <a:ext cx="252000" cy="14400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endParaRPr lang="he-IL" dirty="0"/>
          </a:p>
        </p:txBody>
      </p:sp>
      <p:sp>
        <p:nvSpPr>
          <p:cNvPr id="182" name="TextBox 181"/>
          <p:cNvSpPr txBox="1"/>
          <p:nvPr/>
        </p:nvSpPr>
        <p:spPr>
          <a:xfrm rot="5400000">
            <a:off x="1956604" y="5463248"/>
            <a:ext cx="252000" cy="14400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endParaRPr lang="he-IL" dirty="0"/>
          </a:p>
        </p:txBody>
      </p:sp>
      <p:sp>
        <p:nvSpPr>
          <p:cNvPr id="183" name="TextBox 182"/>
          <p:cNvSpPr txBox="1"/>
          <p:nvPr/>
        </p:nvSpPr>
        <p:spPr>
          <a:xfrm rot="5400000">
            <a:off x="1939278" y="5007251"/>
            <a:ext cx="252000" cy="14400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endParaRPr lang="he-IL" dirty="0"/>
          </a:p>
        </p:txBody>
      </p:sp>
      <p:sp>
        <p:nvSpPr>
          <p:cNvPr id="184" name="TextBox 183"/>
          <p:cNvSpPr txBox="1"/>
          <p:nvPr/>
        </p:nvSpPr>
        <p:spPr>
          <a:xfrm rot="5400000">
            <a:off x="1956864" y="4383128"/>
            <a:ext cx="252000" cy="14400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endParaRPr lang="he-IL" dirty="0"/>
          </a:p>
        </p:txBody>
      </p:sp>
      <p:pic>
        <p:nvPicPr>
          <p:cNvPr id="4" name="תמונה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7523" y="1999907"/>
            <a:ext cx="433928" cy="433928"/>
          </a:xfrm>
          <a:prstGeom prst="rect">
            <a:avLst/>
          </a:prstGeom>
        </p:spPr>
      </p:pic>
      <p:pic>
        <p:nvPicPr>
          <p:cNvPr id="185" name="תמונה 18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51205" y="4525382"/>
            <a:ext cx="1293868" cy="129386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7618</TotalTime>
  <Words>2553</Words>
  <Application>Microsoft Office PowerPoint</Application>
  <PresentationFormat>‫הצגה על המסך (4:3)</PresentationFormat>
  <Paragraphs>454</Paragraphs>
  <Slides>27</Slides>
  <Notes>27</Notes>
  <HiddenSlides>0</HiddenSlides>
  <MMClips>2</MMClips>
  <ScaleCrop>false</ScaleCrop>
  <HeadingPairs>
    <vt:vector size="4" baseType="variant">
      <vt:variant>
        <vt:lpstr>ערכת נושא</vt:lpstr>
      </vt:variant>
      <vt:variant>
        <vt:i4>1</vt:i4>
      </vt:variant>
      <vt:variant>
        <vt:lpstr>כותרות שקופיות</vt:lpstr>
      </vt:variant>
      <vt:variant>
        <vt:i4>27</vt:i4>
      </vt:variant>
    </vt:vector>
  </HeadingPairs>
  <TitlesOfParts>
    <vt:vector size="28" baseType="lpstr">
      <vt:lpstr>ערכת נושא Office</vt:lpstr>
      <vt:lpstr>שקופית 1</vt:lpstr>
      <vt:lpstr>שקופית 2</vt:lpstr>
      <vt:lpstr>שקופית 3</vt:lpstr>
      <vt:lpstr>שקופית 4</vt:lpstr>
      <vt:lpstr>שקופית 5</vt:lpstr>
      <vt:lpstr>שקופית 6</vt:lpstr>
      <vt:lpstr>שקופית 7</vt:lpstr>
      <vt:lpstr>שקופית 8</vt:lpstr>
      <vt:lpstr>שקופית 9</vt:lpstr>
      <vt:lpstr>שקופית 10</vt:lpstr>
      <vt:lpstr>שקופית 11</vt:lpstr>
      <vt:lpstr>שקופית 12</vt:lpstr>
      <vt:lpstr>שקופית 13</vt:lpstr>
      <vt:lpstr>שקופית 14</vt:lpstr>
      <vt:lpstr>שקופית 15</vt:lpstr>
      <vt:lpstr>שקופית 16</vt:lpstr>
      <vt:lpstr>שקופית 17</vt:lpstr>
      <vt:lpstr>שקופית 18</vt:lpstr>
      <vt:lpstr>שקופית 19</vt:lpstr>
      <vt:lpstr>שקופית 20</vt:lpstr>
      <vt:lpstr>שקופית 21</vt:lpstr>
      <vt:lpstr>שקופית 22</vt:lpstr>
      <vt:lpstr>שקופית 23</vt:lpstr>
      <vt:lpstr>שקופית 24</vt:lpstr>
      <vt:lpstr>שקופית 25</vt:lpstr>
      <vt:lpstr>שקופית 26</vt:lpstr>
      <vt:lpstr>שקופית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ayalas</dc:creator>
  <cp:lastModifiedBy>ayalas</cp:lastModifiedBy>
  <cp:revision>591</cp:revision>
  <dcterms:created xsi:type="dcterms:W3CDTF">2016-11-03T12:28:15Z</dcterms:created>
  <dcterms:modified xsi:type="dcterms:W3CDTF">2017-04-30T07:12:44Z</dcterms:modified>
</cp:coreProperties>
</file>