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7" r:id="rId2"/>
    <p:sldId id="258" r:id="rId3"/>
    <p:sldId id="281" r:id="rId4"/>
    <p:sldId id="288" r:id="rId5"/>
    <p:sldId id="260" r:id="rId6"/>
    <p:sldId id="279" r:id="rId7"/>
    <p:sldId id="289" r:id="rId8"/>
    <p:sldId id="261" r:id="rId9"/>
    <p:sldId id="271" r:id="rId10"/>
    <p:sldId id="264" r:id="rId11"/>
    <p:sldId id="266" r:id="rId12"/>
    <p:sldId id="267" r:id="rId13"/>
    <p:sldId id="268" r:id="rId14"/>
    <p:sldId id="270" r:id="rId15"/>
    <p:sldId id="269" r:id="rId16"/>
    <p:sldId id="273" r:id="rId17"/>
    <p:sldId id="274" r:id="rId18"/>
    <p:sldId id="284" r:id="rId19"/>
    <p:sldId id="276" r:id="rId20"/>
    <p:sldId id="290" r:id="rId21"/>
    <p:sldId id="283"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zan rabina" initials="nr" lastIdx="62" clrIdx="0">
    <p:extLst>
      <p:ext uri="{19B8F6BF-5375-455C-9EA6-DF929625EA0E}">
        <p15:presenceInfo xmlns="" xmlns:p15="http://schemas.microsoft.com/office/powerpoint/2012/main" userId="acbc88c12128f386" providerId="Windows Live"/>
      </p:ext>
    </p:extLst>
  </p:cmAuthor>
  <p:cmAuthor id="2" name="ayalas"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CC3300"/>
    <a:srgbClr val="4F81BD"/>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2" autoAdjust="0"/>
    <p:restoredTop sz="82801" autoAdjust="0"/>
  </p:normalViewPr>
  <p:slideViewPr>
    <p:cSldViewPr>
      <p:cViewPr varScale="1">
        <p:scale>
          <a:sx n="85" d="100"/>
          <a:sy n="85" d="100"/>
        </p:scale>
        <p:origin x="-918" y="-96"/>
      </p:cViewPr>
      <p:guideLst>
        <p:guide orient="horz" pos="2160"/>
        <p:guide pos="2880"/>
      </p:guideLst>
    </p:cSldViewPr>
  </p:slideViewPr>
  <p:outlineViewPr>
    <p:cViewPr>
      <p:scale>
        <a:sx n="33" d="100"/>
        <a:sy n="33" d="100"/>
      </p:scale>
      <p:origin x="0" y="-2912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2" d="100"/>
          <a:sy n="82" d="100"/>
        </p:scale>
        <p:origin x="-20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4T14:22:51.748" idx="51">
    <p:pos x="685" y="2976"/>
    <p:text>הגדלתי כתב והוספתי בכותרת את המילה 'בחינת' כוחה</p:text>
    <p:extLst>
      <p:ext uri="{C676402C-5697-4E1C-873F-D02D1690AC5C}">
        <p15:threadingInfo xmlns=""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612F36-4353-4E71-BDDE-DFF9513F24B2}" type="datetimeFigureOut">
              <a:rPr lang="he-IL" smtClean="0"/>
              <a:pPr/>
              <a:t>ד'/אייר/תשע"ז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EDCA36-950F-48F6-85A4-4FA58D86F16B}" type="slidenum">
              <a:rPr lang="he-IL" smtClean="0"/>
              <a:pPr/>
              <a:t>‹#›</a:t>
            </a:fld>
            <a:endParaRPr lang="he-IL"/>
          </a:p>
        </p:txBody>
      </p:sp>
    </p:spTree>
    <p:extLst>
      <p:ext uri="{BB962C8B-B14F-4D97-AF65-F5344CB8AC3E}">
        <p14:creationId xmlns="" xmlns:p14="http://schemas.microsoft.com/office/powerpoint/2010/main" val="16801497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alcalist.co.il/marketing/articles/0,340,L-3571304,00.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a:t>
            </a:fld>
            <a:endParaRPr lang="he-IL"/>
          </a:p>
        </p:txBody>
      </p:sp>
    </p:spTree>
    <p:extLst>
      <p:ext uri="{BB962C8B-B14F-4D97-AF65-F5344CB8AC3E}">
        <p14:creationId xmlns="" xmlns:p14="http://schemas.microsoft.com/office/powerpoint/2010/main" val="132419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dirty="0" smtClean="0"/>
              <a:t>עמוד 15 בחוברת "הגינות על</a:t>
            </a:r>
            <a:r>
              <a:rPr lang="he-IL" baseline="0" dirty="0" smtClean="0"/>
              <a:t> המפה").</a:t>
            </a:r>
          </a:p>
          <a:p>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0" dirty="0" smtClean="0"/>
              <a:t>למידע נוסף: ראו הקישור לדוח ועדת קדמי, שבחנה את פערי</a:t>
            </a:r>
            <a:r>
              <a:rPr lang="he-IL" b="0" baseline="0" dirty="0" smtClean="0"/>
              <a:t> המחירים בין המרכז לפריפריה: </a:t>
            </a:r>
            <a:r>
              <a:rPr lang="en-US" dirty="0" smtClean="0">
                <a:hlinkClick r:id="rId3"/>
              </a:rPr>
              <a:t>http://www.calcalist.co.il/marketing/articles/0,340,L-3571304,00.html</a:t>
            </a:r>
            <a:endParaRPr lang="he-IL" dirty="0" smtClean="0"/>
          </a:p>
          <a:p>
            <a:r>
              <a:rPr lang="he-IL" b="0" baseline="0" dirty="0" smtClean="0"/>
              <a:t>הוועדה ה</a:t>
            </a:r>
            <a:r>
              <a:rPr lang="he-IL" baseline="0" dirty="0" smtClean="0"/>
              <a:t>מליצה על דרכים שונות להעלאת התחרותיות בשוק ולגיוון רשתות השיווק והמוצרים הנמכרים בהן, כדי להיטיב עם הצרכנים ולאפשר רכישה הוגנת ושוויונית בכל חלקי הארץ.</a:t>
            </a:r>
          </a:p>
          <a:p>
            <a:r>
              <a:rPr lang="he-IL" baseline="0" dirty="0" smtClean="0"/>
              <a:t>(יש להעתיק את הקישור ולהדביקו במנוע החיפוש.)</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10</a:t>
            </a:fld>
            <a:endParaRPr lang="he-IL"/>
          </a:p>
        </p:txBody>
      </p:sp>
    </p:spTree>
    <p:extLst>
      <p:ext uri="{BB962C8B-B14F-4D97-AF65-F5344CB8AC3E}">
        <p14:creationId xmlns="" xmlns:p14="http://schemas.microsoft.com/office/powerpoint/2010/main" val="1588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15 בחוברת "הגינות על המפה").</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11</a:t>
            </a:fld>
            <a:endParaRPr lang="he-IL"/>
          </a:p>
        </p:txBody>
      </p:sp>
    </p:spTree>
    <p:extLst>
      <p:ext uri="{BB962C8B-B14F-4D97-AF65-F5344CB8AC3E}">
        <p14:creationId xmlns="" xmlns:p14="http://schemas.microsoft.com/office/powerpoint/2010/main" val="292128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 המלא בעמ' 16-</a:t>
            </a:r>
            <a:r>
              <a:rPr lang="he-IL" b="0" baseline="0" dirty="0" smtClean="0"/>
              <a:t>15 </a:t>
            </a:r>
            <a:r>
              <a:rPr lang="he-IL" b="0" dirty="0" smtClean="0"/>
              <a:t>בחוברת "הגינות על המפה").</a:t>
            </a:r>
          </a:p>
          <a:p>
            <a:r>
              <a:rPr lang="he-IL" b="0" dirty="0" smtClean="0"/>
              <a:t> </a:t>
            </a:r>
          </a:p>
          <a:p>
            <a:r>
              <a:rPr lang="he-IL" b="1" baseline="0" dirty="0" smtClean="0"/>
              <a:t>המסר העיקרי: </a:t>
            </a:r>
            <a:r>
              <a:rPr lang="he-IL" b="0" baseline="0" dirty="0" smtClean="0"/>
              <a:t>יש בכוחה של מדיניות הממשלה להשפיע אי השוויון המרחבי הנוצר כתוצאה מכוחות השוק. בכלל זה ניתן גם לצמצם את חוסר ההגינות המתבטא בפערי המחירים בין הגלעין לשוליים. </a:t>
            </a:r>
          </a:p>
          <a:p>
            <a:r>
              <a:rPr lang="he-IL" b="0" baseline="0" dirty="0" smtClean="0"/>
              <a:t>עד כאן עסקנו בתחומי המזון והפנאי, השקופית הבאה מדגימה אי שוויון מרחבי בתחום שירותי הרפואה.</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12</a:t>
            </a:fld>
            <a:endParaRPr lang="he-IL"/>
          </a:p>
        </p:txBody>
      </p:sp>
    </p:spTree>
    <p:extLst>
      <p:ext uri="{BB962C8B-B14F-4D97-AF65-F5344CB8AC3E}">
        <p14:creationId xmlns="" xmlns:p14="http://schemas.microsoft.com/office/powerpoint/2010/main" val="1164953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 המלא בעמ' 18-16 בחוברת "הגינות</a:t>
            </a:r>
            <a:r>
              <a:rPr lang="he-IL" baseline="0" dirty="0" smtClean="0"/>
              <a:t>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13</a:t>
            </a:fld>
            <a:endParaRPr lang="he-IL"/>
          </a:p>
        </p:txBody>
      </p:sp>
    </p:spTree>
    <p:extLst>
      <p:ext uri="{BB962C8B-B14F-4D97-AF65-F5344CB8AC3E}">
        <p14:creationId xmlns="" xmlns:p14="http://schemas.microsoft.com/office/powerpoint/2010/main" val="102905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להקרנה בשיעור</a:t>
            </a:r>
            <a:r>
              <a:rPr lang="he-IL" baseline="0" dirty="0" smtClean="0"/>
              <a:t> (</a:t>
            </a:r>
            <a:r>
              <a:rPr lang="he-IL" b="0" dirty="0" smtClean="0"/>
              <a:t>הרחבה – לא נמצא בחוברת).</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14</a:t>
            </a:fld>
            <a:endParaRPr lang="he-IL"/>
          </a:p>
        </p:txBody>
      </p:sp>
    </p:spTree>
    <p:extLst>
      <p:ext uri="{BB962C8B-B14F-4D97-AF65-F5344CB8AC3E}">
        <p14:creationId xmlns="" xmlns:p14="http://schemas.microsoft.com/office/powerpoint/2010/main" val="355627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להקרנה בשיעור (הרחבה – לא מופיע בחוברת).</a:t>
            </a:r>
          </a:p>
          <a:p>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15</a:t>
            </a:fld>
            <a:endParaRPr lang="he-IL"/>
          </a:p>
        </p:txBody>
      </p:sp>
    </p:spTree>
    <p:extLst>
      <p:ext uri="{BB962C8B-B14F-4D97-AF65-F5344CB8AC3E}">
        <p14:creationId xmlns="" xmlns:p14="http://schemas.microsoft.com/office/powerpoint/2010/main" val="271003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77500" lnSpcReduction="20000"/>
          </a:bodyPr>
          <a:lstStyle/>
          <a:p>
            <a:r>
              <a:rPr lang="he-IL" b="0" dirty="0" smtClean="0"/>
              <a:t>להקרנה בשיעור</a:t>
            </a:r>
            <a:r>
              <a:rPr lang="he-IL" b="0" baseline="0" dirty="0" smtClean="0"/>
              <a:t> (</a:t>
            </a:r>
            <a:r>
              <a:rPr lang="he-IL" b="0" dirty="0" smtClean="0"/>
              <a:t>ההסבר המלא בעמ' 22-20 בחוברת "הגינות על מפה").</a:t>
            </a:r>
          </a:p>
          <a:p>
            <a:endParaRPr lang="he-IL" b="0" baseline="0" dirty="0" smtClean="0"/>
          </a:p>
          <a:p>
            <a:r>
              <a:rPr lang="he-IL" b="1" u="sng" baseline="0" dirty="0" smtClean="0"/>
              <a:t>הסבר לפעילות דילמת המנכ"ל:</a:t>
            </a:r>
          </a:p>
          <a:p>
            <a:r>
              <a:rPr lang="he-IL" b="0" baseline="0" dirty="0" smtClean="0"/>
              <a:t>הדילמה מבטאת מצב שבו חברה בעלת אינטרסים כלכליים אמורה לספק שירות חיוני לציבור שלם אך מפלה לרעה חלק מהציבור, משום שמתן השירות לציבור זה אינו רווחי דיו. לעתים, במקרים דומים, הממשלה מתערבת ומעניקה לבעלי עסקים תמריצים כספיים ואחרים כדי למנוע את אי השוויון.</a:t>
            </a:r>
          </a:p>
          <a:p>
            <a:endParaRPr lang="he-IL" b="1" baseline="0" dirty="0" smtClean="0"/>
          </a:p>
          <a:p>
            <a:r>
              <a:rPr lang="he-IL" b="1" baseline="0" dirty="0" smtClean="0"/>
              <a:t>מהלך הפעילות:</a:t>
            </a:r>
          </a:p>
          <a:p>
            <a:pPr marL="0" indent="0">
              <a:buNone/>
            </a:pPr>
            <a:r>
              <a:rPr lang="he-IL" baseline="0" dirty="0" smtClean="0"/>
              <a:t>בשלב הראשון: </a:t>
            </a:r>
            <a:r>
              <a:rPr lang="he-IL" sz="1200" dirty="0" smtClean="0"/>
              <a:t>הכיתה תתחלק לשתי קבוצות. כל קבוצה תייצג צד בדילמת המנכ"ל:</a:t>
            </a:r>
            <a:r>
              <a:rPr lang="he-IL" sz="1200" baseline="0" dirty="0" smtClean="0"/>
              <a:t> בעד או נגד העלאת המחירים, ותעלה כמה שיותר טיעונים </a:t>
            </a:r>
          </a:p>
          <a:p>
            <a:pPr marL="0" indent="0">
              <a:buNone/>
            </a:pPr>
            <a:r>
              <a:rPr lang="he-IL" sz="1200" baseline="0" dirty="0" smtClean="0"/>
              <a:t>שיתמכו בעמדתה.</a:t>
            </a:r>
            <a:endParaRPr lang="he-IL" sz="120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dirty="0" smtClean="0"/>
              <a:t>בשלב</a:t>
            </a:r>
            <a:r>
              <a:rPr lang="he-IL" sz="1200" baseline="0" dirty="0" smtClean="0"/>
              <a:t> השני: </a:t>
            </a:r>
            <a:r>
              <a:rPr lang="he-IL" sz="1200" dirty="0" smtClean="0"/>
              <a:t>כל קבוצה תשלח נציג שיבטא את עמדת הקבוצה וינסה לשכנע את חברי הקבוצה השנייה בצדקתו.</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dirty="0" smtClean="0"/>
              <a:t>*בעמ' 21 בחוברת מוצגים טיעונים</a:t>
            </a:r>
            <a:r>
              <a:rPr lang="he-IL" sz="1200" baseline="0" dirty="0" smtClean="0"/>
              <a:t> לדוגמה.</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u="sng" baseline="0" dirty="0" smtClean="0"/>
              <a:t>להלן תמצות טיעוני הקבוצה המתנגדת להעלאת מחירים:</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לא הוגן לחייב את כל הצרכנים על שירות שזקוקים לו רק צרכנים המתגוררים בשוליים. ניתן להעלות את המחירים רק ליישובים הקטנים ולהשאיר מחיר נמוך במרכז.</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חשוב לעודד נסיעה באוטובוס על פני רכב פרטי. העלאת מחירי התחבורה הציבורית תגרום לצרכנים לנסוע יותר ברכב פרטי.</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מנוגד לאינטרס החברה לנסוע באוטובוסים ריקים. הצרכנים ילמדו להתאים את עצמם לזמני האוטובוסים ותימנע עליית מחירים.</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u="sng" baseline="0" dirty="0" smtClean="0"/>
              <a:t>להלן תמצית טיעוני הקבוצה התומכת בהעלאת מחירים</a:t>
            </a:r>
            <a:r>
              <a:rPr lang="he-IL" sz="1200" baseline="0" dirty="0" smtClean="0"/>
              <a:t>.</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העלאת מחירים תאפשר מתן שירות טוב יותר לכלל הצרכנים ועדיין תהיה זולה יותר מנסיעה ברכב פרטי.</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העלאת מחירים בכל הקווים תאפשר עלייה קטנה מאוד במחיר הכרטיס. הדבר הוגן יותר מאשר להשאיר רק חלק מן הצרכנים להתמודד עם העלייה במחיר.</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רק רשת אוטובוסים צפופה בכל היישובים ובכל השעות תהיה אלטרנטיבה אמיתית לרכב פרטי ותאפשר את הגישה הירוקה של החברה.</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כשיש פיזור טוב של האוכלוסייה בין המרכז לשוליים, כל האוכלוסייה נהנית ממנו מטעמים ביטחוניים, כלכליים וערכיים. חלוקת העומס הכלכלי של השוליים </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baseline="0" dirty="0" smtClean="0"/>
              <a:t>        בין כולם, כדאית גם לגלעין וגם לשוליים.</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dirty="0" smtClean="0"/>
          </a:p>
          <a:p>
            <a:pPr marL="342900" indent="-342900"/>
            <a:endParaRPr lang="he-IL" sz="1200" dirty="0" smtClean="0"/>
          </a:p>
          <a:p>
            <a:endParaRPr lang="he-IL" dirty="0" smtClean="0"/>
          </a:p>
          <a:p>
            <a:endParaRPr lang="he-IL" b="0"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16</a:t>
            </a:fld>
            <a:endParaRPr lang="he-IL"/>
          </a:p>
        </p:txBody>
      </p:sp>
    </p:spTree>
    <p:extLst>
      <p:ext uri="{BB962C8B-B14F-4D97-AF65-F5344CB8AC3E}">
        <p14:creationId xmlns="" xmlns:p14="http://schemas.microsoft.com/office/powerpoint/2010/main" val="346555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 המלא בעמ'</a:t>
            </a:r>
            <a:r>
              <a:rPr lang="he-IL" baseline="0" dirty="0" smtClean="0"/>
              <a:t> 24-23 בחוברת "הגינות על המפה").</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17</a:t>
            </a:fld>
            <a:endParaRPr lang="he-IL"/>
          </a:p>
        </p:txBody>
      </p:sp>
    </p:spTree>
    <p:extLst>
      <p:ext uri="{BB962C8B-B14F-4D97-AF65-F5344CB8AC3E}">
        <p14:creationId xmlns="" xmlns:p14="http://schemas.microsoft.com/office/powerpoint/2010/main" val="154542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להקרנה בשיעור (ההסבר</a:t>
            </a:r>
            <a:r>
              <a:rPr lang="he-IL" b="0" baseline="0" dirty="0" smtClean="0"/>
              <a:t> המלא בעמ' 24-23 בחוברת "הגינות על המפה").</a:t>
            </a:r>
            <a:endParaRPr lang="he-IL" b="0" dirty="0" smtClean="0"/>
          </a:p>
          <a:p>
            <a:endParaRPr lang="he-IL" b="0" dirty="0" smtClean="0"/>
          </a:p>
          <a:p>
            <a:r>
              <a:rPr lang="he-IL" b="0" dirty="0" smtClean="0"/>
              <a:t>בשקופית</a:t>
            </a:r>
            <a:r>
              <a:rPr lang="he-IL" b="0" baseline="0" dirty="0" smtClean="0"/>
              <a:t> זו בא לידי ביטוי כלי משמעותי שבאמצעותו הרשות השלטת יכולה לראות את התמונה המלאה ולהגביל</a:t>
            </a:r>
          </a:p>
          <a:p>
            <a:r>
              <a:rPr lang="he-IL" b="0" baseline="0" dirty="0" smtClean="0"/>
              <a:t>בעלי עסקים מלהיות מונופול. המונופול מנציח אי קיום של תחרות עסקית – מצב שבדרך כלל לרעת הצרכן.</a:t>
            </a:r>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18</a:t>
            </a:fld>
            <a:endParaRPr lang="he-IL"/>
          </a:p>
        </p:txBody>
      </p:sp>
    </p:spTree>
    <p:extLst>
      <p:ext uri="{BB962C8B-B14F-4D97-AF65-F5344CB8AC3E}">
        <p14:creationId xmlns="" xmlns:p14="http://schemas.microsoft.com/office/powerpoint/2010/main" val="3164793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a:t>
            </a:r>
            <a:r>
              <a:rPr lang="he-IL" baseline="0" dirty="0" smtClean="0"/>
              <a:t> המלא בעמ' 25 בחוברת "הגינות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19</a:t>
            </a:fld>
            <a:endParaRPr lang="he-IL"/>
          </a:p>
        </p:txBody>
      </p:sp>
    </p:spTree>
    <p:extLst>
      <p:ext uri="{BB962C8B-B14F-4D97-AF65-F5344CB8AC3E}">
        <p14:creationId xmlns="" xmlns:p14="http://schemas.microsoft.com/office/powerpoint/2010/main" val="76387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להקרנה בשיעור (הרחבה – לא נמצא בחוברת)</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a:t>
            </a:fld>
            <a:endParaRPr lang="he-IL"/>
          </a:p>
        </p:txBody>
      </p:sp>
    </p:spTree>
    <p:extLst>
      <p:ext uri="{BB962C8B-B14F-4D97-AF65-F5344CB8AC3E}">
        <p14:creationId xmlns="" xmlns:p14="http://schemas.microsoft.com/office/powerpoint/2010/main" val="120472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a:t>
            </a:r>
            <a:r>
              <a:rPr lang="he-IL" baseline="0" dirty="0" smtClean="0"/>
              <a:t> המלא בעמ' 25 בחוברת "הגינות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20</a:t>
            </a:fld>
            <a:endParaRPr lang="he-IL"/>
          </a:p>
        </p:txBody>
      </p:sp>
    </p:spTree>
    <p:extLst>
      <p:ext uri="{BB962C8B-B14F-4D97-AF65-F5344CB8AC3E}">
        <p14:creationId xmlns="" xmlns:p14="http://schemas.microsoft.com/office/powerpoint/2010/main" val="136652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600" b="1" dirty="0" smtClean="0"/>
              <a:t>יש</a:t>
            </a:r>
            <a:r>
              <a:rPr lang="he-IL" sz="1600" b="1" baseline="0" dirty="0" smtClean="0"/>
              <a:t> לך שאלה? הארה? רוצה לשלוח לנו תמונות מהשיעור שנשלב באתר? נשמח לשמוע ממך! </a:t>
            </a:r>
          </a:p>
          <a:p>
            <a:r>
              <a:rPr lang="he-IL" baseline="0" dirty="0" smtClean="0"/>
              <a:t>צוות מחלקת החינוך של המועצה לצרכנות: </a:t>
            </a:r>
            <a:r>
              <a:rPr lang="en-US" baseline="0" dirty="0" smtClean="0"/>
              <a:t>ayalas@consumers.org.il </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21</a:t>
            </a:fld>
            <a:endParaRPr lang="he-IL"/>
          </a:p>
        </p:txBody>
      </p:sp>
    </p:spTree>
    <p:extLst>
      <p:ext uri="{BB962C8B-B14F-4D97-AF65-F5344CB8AC3E}">
        <p14:creationId xmlns="" xmlns:p14="http://schemas.microsoft.com/office/powerpoint/2010/main" val="14017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להשמעה בשיעור.</a:t>
            </a:r>
          </a:p>
          <a:p>
            <a:pPr marL="0" marR="0" indent="0" algn="r" defTabSz="914400" rtl="1" eaLnBrk="1" fontAlgn="auto" latinLnBrk="0" hangingPunct="1">
              <a:lnSpc>
                <a:spcPct val="100000"/>
              </a:lnSpc>
              <a:spcBef>
                <a:spcPts val="0"/>
              </a:spcBef>
              <a:spcAft>
                <a:spcPts val="0"/>
              </a:spcAft>
              <a:buClrTx/>
              <a:buSzTx/>
              <a:buFontTx/>
              <a:buNone/>
              <a:tabLst/>
              <a:defRPr/>
            </a:pPr>
            <a:endParaRPr lang="he-IL" b="1"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הנפשה: </a:t>
            </a:r>
            <a:r>
              <a:rPr lang="he-IL" b="0" baseline="0" dirty="0" smtClean="0"/>
              <a:t>בלחיצה על צלמית השמע, תישמע כתבת רדיו שסביבה מתרכזת הפעילות.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ניתן להסתפק בהשמעת 3 הדקות הראשונות של הכתבה (מתוך 5), לסיום ההשמעה - עברו</a:t>
            </a:r>
            <a:r>
              <a:rPr lang="he-IL" b="0" cap="none" spc="0"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לשקופית הבאה.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תוכן כתבת הרדיו: </a:t>
            </a:r>
            <a:r>
              <a:rPr lang="he-IL" b="0" baseline="0" dirty="0" smtClean="0"/>
              <a:t>הכתבה עוסקת </a:t>
            </a:r>
            <a:r>
              <a:rPr lang="he-IL" sz="1200" b="0" baseline="0" dirty="0" smtClean="0"/>
              <a:t>בהבדלים במחירי המזון בין המרכז לפריפריה. הפריפריה מתגלה כיקרה יותר בעשרות אחוזים לעומת המרכז, </a:t>
            </a:r>
            <a:r>
              <a:rPr lang="he-IL" sz="1200" b="0" u="sng" baseline="0" dirty="0" smtClean="0"/>
              <a:t>עקב חוסר התחרות הקיים בפריפריה</a:t>
            </a:r>
            <a:r>
              <a:rPr lang="he-IL" sz="1200" b="0" baseline="0" dirty="0" smtClean="0"/>
              <a:t>, המאפשר לבעלי העסקים בפריפריה להעלות מחירים באין מפרע.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baseline="0" dirty="0" smtClean="0"/>
              <a:t>השיחה בעקבות הפעילות מזמנת דיון במושגים מרכז ושוליים, פערי מחירים ותחרות בין עסקים.</a:t>
            </a:r>
          </a:p>
          <a:p>
            <a:pPr marL="0" marR="0" indent="0" algn="r" defTabSz="914400" rtl="1" eaLnBrk="1" fontAlgn="auto" latinLnBrk="0" hangingPunct="1">
              <a:lnSpc>
                <a:spcPct val="100000"/>
              </a:lnSpc>
              <a:spcBef>
                <a:spcPts val="0"/>
              </a:spcBef>
              <a:spcAft>
                <a:spcPts val="0"/>
              </a:spcAft>
              <a:buClrTx/>
              <a:buSzTx/>
              <a:buFontTx/>
              <a:buNone/>
              <a:tabLst/>
              <a:defRPr/>
            </a:pPr>
            <a:endParaRPr lang="he-IL" b="0"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u="none" baseline="0" dirty="0" smtClean="0"/>
              <a:t>שימו לב! </a:t>
            </a:r>
            <a:r>
              <a:rPr lang="he-IL" b="0" u="sng" baseline="0" dirty="0" smtClean="0"/>
              <a:t>האישור לשימוש בקובץ הקול ניתן רק לצורך תכנית זו. כל העושה שימוש בקובץ זה לתכלית אחרת, עושה זאת על אחריותו בלבד.</a:t>
            </a:r>
          </a:p>
          <a:p>
            <a:endParaRPr lang="he-IL" sz="1050" b="0"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3</a:t>
            </a:fld>
            <a:endParaRPr lang="he-IL"/>
          </a:p>
        </p:txBody>
      </p:sp>
    </p:spTree>
    <p:extLst>
      <p:ext uri="{BB962C8B-B14F-4D97-AF65-F5344CB8AC3E}">
        <p14:creationId xmlns="" xmlns:p14="http://schemas.microsoft.com/office/powerpoint/2010/main" val="117998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להקרנה בשיעור (הרחבה – לא נמצא בחוברת).</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4</a:t>
            </a:fld>
            <a:endParaRPr lang="he-IL"/>
          </a:p>
        </p:txBody>
      </p:sp>
    </p:spTree>
    <p:extLst>
      <p:ext uri="{BB962C8B-B14F-4D97-AF65-F5344CB8AC3E}">
        <p14:creationId xmlns="" xmlns:p14="http://schemas.microsoft.com/office/powerpoint/2010/main" val="278209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5</a:t>
            </a:fld>
            <a:endParaRPr lang="he-IL"/>
          </a:p>
        </p:txBody>
      </p:sp>
    </p:spTree>
    <p:extLst>
      <p:ext uri="{BB962C8B-B14F-4D97-AF65-F5344CB8AC3E}">
        <p14:creationId xmlns="" xmlns:p14="http://schemas.microsoft.com/office/powerpoint/2010/main" val="391378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baseline="0" dirty="0" smtClean="0"/>
              <a:t>להקרנה בשיעור (הרחבה – לא נמצא בחוברת).</a:t>
            </a:r>
            <a:endParaRPr lang="he-IL" sz="1400"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6</a:t>
            </a:fld>
            <a:endParaRPr lang="he-IL"/>
          </a:p>
        </p:txBody>
      </p:sp>
    </p:spTree>
    <p:extLst>
      <p:ext uri="{BB962C8B-B14F-4D97-AF65-F5344CB8AC3E}">
        <p14:creationId xmlns="" xmlns:p14="http://schemas.microsoft.com/office/powerpoint/2010/main" val="352097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להקרנה בשיעור.</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7</a:t>
            </a:fld>
            <a:endParaRPr lang="he-IL"/>
          </a:p>
        </p:txBody>
      </p:sp>
    </p:spTree>
    <p:extLst>
      <p:ext uri="{BB962C8B-B14F-4D97-AF65-F5344CB8AC3E}">
        <p14:creationId xmlns="" xmlns:p14="http://schemas.microsoft.com/office/powerpoint/2010/main" val="312823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14-12 בחוברת "הגינות על מפה").</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8</a:t>
            </a:fld>
            <a:endParaRPr lang="he-IL"/>
          </a:p>
        </p:txBody>
      </p:sp>
    </p:spTree>
    <p:extLst>
      <p:ext uri="{BB962C8B-B14F-4D97-AF65-F5344CB8AC3E}">
        <p14:creationId xmlns="" xmlns:p14="http://schemas.microsoft.com/office/powerpoint/2010/main" val="246241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14-12 בחוברת "הגינות על מפה").</a:t>
            </a:r>
            <a:endParaRPr lang="he-IL" b="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9</a:t>
            </a:fld>
            <a:endParaRPr lang="he-IL"/>
          </a:p>
        </p:txBody>
      </p:sp>
    </p:spTree>
    <p:extLst>
      <p:ext uri="{BB962C8B-B14F-4D97-AF65-F5344CB8AC3E}">
        <p14:creationId xmlns="" xmlns:p14="http://schemas.microsoft.com/office/powerpoint/2010/main" val="80444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FC0869-C35E-4868-9D63-524E2A779CC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meyda.education.gov.il/files/Mazkirut_Pedagogit/AgafHevraRuach/haginut_1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on-dc\Users\ayalas\My%20Documents\&#1514;&#1499;&#1504;&#1497;&#1514;%20&#1505;&#1508;&#1497;&#1512;&#1500;&#1497;&#1514;\&#1490;&#1497;&#1488;&#1493;&#1490;&#1512;&#1508;&#1497;&#1492;\&#1502;&#1510;&#1490;&#1514;%20&#1492;&#1514;&#1499;&#1504;&#1497;&#1514;%20-%20&#1490;&#1512;&#1505;&#1492;%20&#1505;&#1493;&#1508;&#1497;&#1514;\6469094.mp3"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on-dc\Users\ayalas\My%20Documents\&#1514;&#1499;&#1504;&#1497;&#1514;%20&#1505;&#1508;&#1497;&#1512;&#1500;&#1497;&#1514;\&#1490;&#1497;&#1488;&#1493;&#1490;&#1512;&#1508;&#1497;&#1492;\&#1502;&#1510;&#1490;&#1514;%20&#1492;&#1514;&#1499;&#1504;&#1497;&#1514;%20-%20&#1490;&#1512;&#1505;&#1492;%20&#1505;&#1493;&#1508;&#1497;&#1514;\6469094.mp3" TargetMode="Externa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0"/>
            <a:ext cx="5101061" cy="6858000"/>
          </a:xfrm>
          <a:prstGeom prst="rect">
            <a:avLst/>
          </a:prstGeom>
          <a:noFill/>
          <a:ln w="9525">
            <a:noFill/>
            <a:miter lim="800000"/>
            <a:headEnd/>
            <a:tailEnd/>
          </a:ln>
        </p:spPr>
      </p:pic>
      <p:sp>
        <p:nvSpPr>
          <p:cNvPr id="4" name="TextBox 3"/>
          <p:cNvSpPr txBox="1"/>
          <p:nvPr/>
        </p:nvSpPr>
        <p:spPr>
          <a:xfrm>
            <a:off x="5364088" y="312401"/>
            <a:ext cx="3672408" cy="32162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endParaRPr lang="he-IL" b="1" dirty="0" smtClean="0">
              <a:solidFill>
                <a:schemeClr val="tx2">
                  <a:lumMod val="75000"/>
                </a:schemeClr>
              </a:solidFill>
            </a:endParaRPr>
          </a:p>
          <a:p>
            <a:pPr algn="ctr">
              <a:spcAft>
                <a:spcPts val="600"/>
              </a:spcAft>
            </a:pPr>
            <a:r>
              <a:rPr lang="he-IL" b="1" dirty="0" smtClean="0">
                <a:solidFill>
                  <a:schemeClr val="tx2">
                    <a:lumMod val="75000"/>
                  </a:schemeClr>
                </a:solidFill>
              </a:rPr>
              <a:t>מורים יקרים, </a:t>
            </a:r>
          </a:p>
          <a:p>
            <a:pPr algn="ctr"/>
            <a:r>
              <a:rPr lang="he-IL" b="1" dirty="0" smtClean="0">
                <a:solidFill>
                  <a:schemeClr val="tx2">
                    <a:lumMod val="75000"/>
                  </a:schemeClr>
                </a:solidFill>
              </a:rPr>
              <a:t>מצגת זו מלווה את חוברת התכנית בהגינות בצרכנות ובגיאוגרפיה:</a:t>
            </a:r>
          </a:p>
          <a:p>
            <a:pPr algn="ctr"/>
            <a:r>
              <a:rPr lang="he-IL" b="1" dirty="0" smtClean="0">
                <a:solidFill>
                  <a:schemeClr val="tx2">
                    <a:lumMod val="75000"/>
                  </a:schemeClr>
                </a:solidFill>
              </a:rPr>
              <a:t>"הגינות על המפה".</a:t>
            </a:r>
          </a:p>
          <a:p>
            <a:pPr algn="ctr"/>
            <a:endParaRPr lang="he-IL" b="1" dirty="0" smtClean="0">
              <a:solidFill>
                <a:schemeClr val="tx2">
                  <a:lumMod val="75000"/>
                </a:schemeClr>
              </a:solidFill>
            </a:endParaRPr>
          </a:p>
          <a:p>
            <a:pPr algn="ctr"/>
            <a:r>
              <a:rPr lang="he-IL" b="1" dirty="0" smtClean="0">
                <a:solidFill>
                  <a:schemeClr val="tx2">
                    <a:lumMod val="75000"/>
                  </a:schemeClr>
                </a:solidFill>
              </a:rPr>
              <a:t>מומלץ להיעזר בה במקביל לעיון בחוברת התכנית המופיעה בקובץ </a:t>
            </a:r>
            <a:r>
              <a:rPr lang="en-US" b="1" dirty="0" smtClean="0">
                <a:solidFill>
                  <a:schemeClr val="tx2">
                    <a:lumMod val="75000"/>
                  </a:schemeClr>
                </a:solidFill>
              </a:rPr>
              <a:t>pdf</a:t>
            </a:r>
            <a:r>
              <a:rPr lang="he-IL" b="1" dirty="0" smtClean="0">
                <a:solidFill>
                  <a:schemeClr val="tx2">
                    <a:lumMod val="75000"/>
                  </a:schemeClr>
                </a:solidFill>
              </a:rPr>
              <a:t>:</a:t>
            </a:r>
          </a:p>
          <a:p>
            <a:pPr algn="ctr"/>
            <a:r>
              <a:rPr lang="en-US" b="1" dirty="0" smtClean="0">
                <a:solidFill>
                  <a:schemeClr val="tx2">
                    <a:lumMod val="75000"/>
                  </a:schemeClr>
                </a:solidFill>
                <a:hlinkClick r:id="rId4"/>
              </a:rPr>
              <a:t>http://meyda.education.gov.il/files/Mazkirut_Pedagogit/AgafHevraRuach/haginut_11.pdf</a:t>
            </a:r>
            <a:endParaRPr lang="he-IL" b="1" dirty="0" smtClean="0">
              <a:solidFill>
                <a:schemeClr val="tx2">
                  <a:lumMod val="75000"/>
                </a:schemeClr>
              </a:solidFill>
            </a:endParaRPr>
          </a:p>
        </p:txBody>
      </p:sp>
      <p:sp>
        <p:nvSpPr>
          <p:cNvPr id="5" name="TextBox 4"/>
          <p:cNvSpPr txBox="1"/>
          <p:nvPr/>
        </p:nvSpPr>
        <p:spPr>
          <a:xfrm>
            <a:off x="5616116" y="3717032"/>
            <a:ext cx="3168352" cy="19697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b="1" dirty="0" smtClean="0">
                <a:solidFill>
                  <a:schemeClr val="tx1"/>
                </a:solidFill>
              </a:rPr>
              <a:t>לרשותכם גם מצגת שהוסרו ממנה שקופיות ההסבר למורה. תוכלו להקרין אותה בשיעור לתלמידים.</a:t>
            </a:r>
          </a:p>
          <a:p>
            <a:pPr algn="ctr"/>
            <a:endParaRPr lang="he-IL" b="1" dirty="0">
              <a:solidFill>
                <a:srgbClr val="0070C0"/>
              </a:solidFill>
            </a:endParaRPr>
          </a:p>
          <a:p>
            <a:pPr algn="ctr"/>
            <a:r>
              <a:rPr lang="he-IL" sz="1600" b="1" dirty="0" smtClean="0">
                <a:solidFill>
                  <a:srgbClr val="002060"/>
                </a:solidFill>
              </a:rPr>
              <a:t>שימו לב להסברים</a:t>
            </a:r>
          </a:p>
          <a:p>
            <a:pPr algn="ctr"/>
            <a:r>
              <a:rPr lang="he-IL" sz="1600" b="1" dirty="0" smtClean="0">
                <a:solidFill>
                  <a:srgbClr val="002060"/>
                </a:solidFill>
              </a:rPr>
              <a:t>בתחתית השקפים!</a:t>
            </a:r>
          </a:p>
        </p:txBody>
      </p:sp>
      <p:sp>
        <p:nvSpPr>
          <p:cNvPr id="2" name="מלבן 1"/>
          <p:cNvSpPr/>
          <p:nvPr/>
        </p:nvSpPr>
        <p:spPr>
          <a:xfrm>
            <a:off x="6156176" y="5085184"/>
            <a:ext cx="2088232" cy="5760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1161011"/>
            <a:ext cx="7920880" cy="156966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he-IL" sz="2400" b="1" dirty="0" smtClean="0"/>
              <a:t>מבדיקת המועצה הישראלית לצרכנות עולה: </a:t>
            </a:r>
          </a:p>
          <a:p>
            <a:pPr algn="ctr"/>
            <a:r>
              <a:rPr lang="he-IL" sz="2400" u="sng" dirty="0"/>
              <a:t>דווקא באזורי השוליים</a:t>
            </a:r>
            <a:r>
              <a:rPr lang="he-IL" sz="2400" dirty="0"/>
              <a:t> מחירי </a:t>
            </a:r>
            <a:r>
              <a:rPr lang="he-IL" sz="2400" dirty="0" smtClean="0"/>
              <a:t>המוצרים והשירותים </a:t>
            </a:r>
            <a:r>
              <a:rPr lang="he-IL" sz="2400" u="sng" dirty="0" smtClean="0"/>
              <a:t>גבוהים יותר </a:t>
            </a:r>
            <a:r>
              <a:rPr lang="he-IL" sz="2400" dirty="0" smtClean="0"/>
              <a:t>באופן ניכר ממחירי אותם מוצרים ושירותים באזורי הגלעין </a:t>
            </a:r>
          </a:p>
          <a:p>
            <a:pPr algn="ctr"/>
            <a:r>
              <a:rPr lang="he-IL" sz="2400" dirty="0" smtClean="0"/>
              <a:t>(גם בהשוואות שנעשו באותה רשת בין סניפים שונים בארץ). </a:t>
            </a:r>
            <a:endParaRPr lang="he-IL" sz="2400" dirty="0"/>
          </a:p>
        </p:txBody>
      </p:sp>
      <p:sp>
        <p:nvSpPr>
          <p:cNvPr id="3" name="TextBox 2"/>
          <p:cNvSpPr txBox="1"/>
          <p:nvPr/>
        </p:nvSpPr>
        <p:spPr>
          <a:xfrm>
            <a:off x="2267492" y="3103212"/>
            <a:ext cx="4536504" cy="461665"/>
          </a:xfrm>
          <a:prstGeom prst="rect">
            <a:avLst/>
          </a:prstGeom>
          <a:solidFill>
            <a:srgbClr val="FFC000"/>
          </a:solidFill>
        </p:spPr>
        <p:txBody>
          <a:bodyPr wrap="square" rtlCol="1">
            <a:spAutoFit/>
          </a:bodyPr>
          <a:lstStyle/>
          <a:p>
            <a:pPr algn="ctr"/>
            <a:r>
              <a:rPr lang="he-IL" sz="2400" dirty="0" smtClean="0"/>
              <a:t>ממה לדעתכם זה נובע?</a:t>
            </a:r>
            <a:endParaRPr lang="he-IL" sz="2400" dirty="0"/>
          </a:p>
        </p:txBody>
      </p:sp>
      <p:sp>
        <p:nvSpPr>
          <p:cNvPr id="4" name="מלבן 3"/>
          <p:cNvSpPr/>
          <p:nvPr/>
        </p:nvSpPr>
        <p:spPr>
          <a:xfrm>
            <a:off x="1259632" y="3429000"/>
            <a:ext cx="7488832" cy="369332"/>
          </a:xfrm>
          <a:prstGeom prst="rect">
            <a:avLst/>
          </a:prstGeom>
        </p:spPr>
        <p:txBody>
          <a:bodyPr wrap="square">
            <a:spAutoFit/>
          </a:bodyPr>
          <a:lstStyle/>
          <a:p>
            <a:endParaRPr lang="he-IL" dirty="0"/>
          </a:p>
        </p:txBody>
      </p:sp>
      <p:sp>
        <p:nvSpPr>
          <p:cNvPr id="5" name="TextBox 4"/>
          <p:cNvSpPr txBox="1"/>
          <p:nvPr/>
        </p:nvSpPr>
        <p:spPr>
          <a:xfrm>
            <a:off x="761091" y="4502473"/>
            <a:ext cx="2304256"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תחרות נמוכה או היעדר תחרות בין בעלי עסקים בשוליים (לעומת הגלעין הרווי בצרכנים ובעסקים)</a:t>
            </a:r>
          </a:p>
        </p:txBody>
      </p:sp>
      <p:sp>
        <p:nvSpPr>
          <p:cNvPr id="6" name="TextBox 5"/>
          <p:cNvSpPr txBox="1"/>
          <p:nvPr/>
        </p:nvSpPr>
        <p:spPr>
          <a:xfrm>
            <a:off x="5940151" y="4515867"/>
            <a:ext cx="2448272"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הצורך לשנע (=להסיע) את המוצרים </a:t>
            </a:r>
          </a:p>
          <a:p>
            <a:pPr algn="ctr"/>
            <a:r>
              <a:rPr lang="he-IL" sz="2000" b="1" dirty="0" smtClean="0"/>
              <a:t>רחוק יותר </a:t>
            </a:r>
          </a:p>
          <a:p>
            <a:pPr algn="ctr"/>
            <a:r>
              <a:rPr lang="he-IL" sz="2000" b="1" dirty="0" smtClean="0"/>
              <a:t>(עד לשוליים) </a:t>
            </a:r>
          </a:p>
          <a:p>
            <a:pPr algn="ctr"/>
            <a:r>
              <a:rPr lang="he-IL" sz="2000" b="1" dirty="0" smtClean="0"/>
              <a:t>מגדיל את העלויות</a:t>
            </a:r>
          </a:p>
        </p:txBody>
      </p:sp>
      <p:sp>
        <p:nvSpPr>
          <p:cNvPr id="7" name="TextBox 6"/>
          <p:cNvSpPr txBox="1"/>
          <p:nvPr/>
        </p:nvSpPr>
        <p:spPr>
          <a:xfrm>
            <a:off x="3422629" y="4515867"/>
            <a:ext cx="216024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עלויות </a:t>
            </a:r>
            <a:r>
              <a:rPr lang="he-IL" sz="2000" b="1" dirty="0"/>
              <a:t>ה</a:t>
            </a:r>
            <a:r>
              <a:rPr lang="he-IL" sz="2000" b="1" dirty="0" smtClean="0"/>
              <a:t>בנייה</a:t>
            </a:r>
            <a:r>
              <a:rPr lang="he-IL" sz="2000" b="1" dirty="0"/>
              <a:t>, </a:t>
            </a:r>
            <a:r>
              <a:rPr lang="he-IL" sz="2000" b="1" dirty="0" smtClean="0"/>
              <a:t>התחזוקה </a:t>
            </a:r>
            <a:r>
              <a:rPr lang="he-IL" sz="2000" b="1" dirty="0"/>
              <a:t>והעסקת </a:t>
            </a:r>
            <a:r>
              <a:rPr lang="he-IL" sz="2000" b="1" dirty="0" smtClean="0"/>
              <a:t>העובדים </a:t>
            </a:r>
          </a:p>
          <a:p>
            <a:pPr algn="ctr"/>
            <a:r>
              <a:rPr lang="he-IL" sz="2000" b="1" dirty="0" smtClean="0"/>
              <a:t>גבוהות יותר בשוליים</a:t>
            </a:r>
          </a:p>
          <a:p>
            <a:pPr algn="ctr"/>
            <a:r>
              <a:rPr lang="he-IL" sz="2000" b="1" dirty="0" smtClean="0"/>
              <a:t>מאשר </a:t>
            </a:r>
            <a:r>
              <a:rPr lang="he-IL" sz="2000" b="1" dirty="0"/>
              <a:t>בגלעין </a:t>
            </a:r>
          </a:p>
        </p:txBody>
      </p:sp>
      <p:sp>
        <p:nvSpPr>
          <p:cNvPr id="14" name="TextBox 13"/>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הסיבה להבדלי המחירים בין הגלעין לשוליים</a:t>
            </a:r>
            <a:endParaRPr lang="he-IL" sz="2400" b="1" dirty="0">
              <a:solidFill>
                <a:srgbClr val="FF0000"/>
              </a:solidFill>
            </a:endParaRPr>
          </a:p>
        </p:txBody>
      </p:sp>
      <p:graphicFrame>
        <p:nvGraphicFramePr>
          <p:cNvPr id="15" name="טבלה 14"/>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pic>
        <p:nvPicPr>
          <p:cNvPr id="8" name="תמונה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68110" y="3580945"/>
            <a:ext cx="708546" cy="820710"/>
          </a:xfrm>
          <a:prstGeom prst="rect">
            <a:avLst/>
          </a:prstGeom>
        </p:spPr>
      </p:pic>
      <p:pic>
        <p:nvPicPr>
          <p:cNvPr id="9" name="תמונה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54999" y="3875959"/>
            <a:ext cx="495499" cy="495499"/>
          </a:xfrm>
          <a:prstGeom prst="rect">
            <a:avLst/>
          </a:prstGeom>
        </p:spPr>
      </p:pic>
      <p:pic>
        <p:nvPicPr>
          <p:cNvPr id="16" name="תמונה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16537" y="3880112"/>
            <a:ext cx="495499" cy="495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7504" y="520280"/>
            <a:ext cx="89289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כוחות השוק</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Box 9"/>
          <p:cNvSpPr txBox="1"/>
          <p:nvPr/>
        </p:nvSpPr>
        <p:spPr>
          <a:xfrm>
            <a:off x="107504" y="1222549"/>
            <a:ext cx="8928992"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שם כללי לכוחות הביקוש וההיצע הפועלים באופן חופשי ומשפיעים על מחירי מוצרים ושירותים ועל הכמויות שלהם בשוק מסוים. </a:t>
            </a:r>
          </a:p>
          <a:p>
            <a:r>
              <a:rPr lang="he-IL" sz="2400" dirty="0" smtClean="0"/>
              <a:t>כוחות השוק גורמים לקונים ומוכרים להיפגש, לנהל משא ומתן ולהסכים לבצע עסקה. המחיר נקבע בנקודת האיזון של הביקוש וההיצע, על פי תנאי השוק שבו הם פועלים. </a:t>
            </a:r>
          </a:p>
        </p:txBody>
      </p:sp>
      <p:grpSp>
        <p:nvGrpSpPr>
          <p:cNvPr id="13" name="קבוצה 12"/>
          <p:cNvGrpSpPr/>
          <p:nvPr/>
        </p:nvGrpSpPr>
        <p:grpSpPr>
          <a:xfrm>
            <a:off x="3028247" y="3280974"/>
            <a:ext cx="5980352" cy="1528558"/>
            <a:chOff x="1333595" y="3189996"/>
            <a:chExt cx="5980352" cy="1528558"/>
          </a:xfrm>
        </p:grpSpPr>
        <p:sp>
          <p:nvSpPr>
            <p:cNvPr id="11" name="מלבן 10"/>
            <p:cNvSpPr/>
            <p:nvPr/>
          </p:nvSpPr>
          <p:spPr>
            <a:xfrm>
              <a:off x="1333595" y="3189996"/>
              <a:ext cx="598035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אי שוויון מרחבי</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1333595" y="3887557"/>
              <a:ext cx="5980352" cy="83099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הבדלים/פערים ברמת הפיתוח בין מקומות במרחב גיאוגרפי מסוים: אזור, מדינה או העולם כולו.</a:t>
              </a:r>
              <a:endParaRPr lang="he-IL" sz="2400" dirty="0"/>
            </a:p>
          </p:txBody>
        </p:sp>
      </p:grpSp>
      <p:pic>
        <p:nvPicPr>
          <p:cNvPr id="6145" name="Picture 1"/>
          <p:cNvPicPr>
            <a:picLocks noChangeAspect="1" noChangeArrowheads="1"/>
          </p:cNvPicPr>
          <p:nvPr/>
        </p:nvPicPr>
        <p:blipFill>
          <a:blip r:embed="rId3" cstate="print"/>
          <a:srcRect/>
          <a:stretch>
            <a:fillRect/>
          </a:stretch>
        </p:blipFill>
        <p:spPr bwMode="auto">
          <a:xfrm>
            <a:off x="539552" y="2761945"/>
            <a:ext cx="2160240" cy="2033100"/>
          </a:xfrm>
          <a:prstGeom prst="rect">
            <a:avLst/>
          </a:prstGeom>
          <a:noFill/>
          <a:ln w="9525">
            <a:noFill/>
            <a:miter lim="800000"/>
            <a:headEnd/>
            <a:tailEnd/>
          </a:ln>
          <a:effectLst/>
        </p:spPr>
      </p:pic>
      <p:pic>
        <p:nvPicPr>
          <p:cNvPr id="8" name="Picture 8" descr="http://www.istockphoto.com/file_thumbview_approve/9765658/2/istockphoto_9765658-cartoon-city.jpg"/>
          <p:cNvPicPr>
            <a:picLocks noChangeAspect="1" noChangeArrowheads="1"/>
          </p:cNvPicPr>
          <p:nvPr/>
        </p:nvPicPr>
        <p:blipFill>
          <a:blip r:embed="rId4" cstate="print"/>
          <a:srcRect/>
          <a:stretch>
            <a:fillRect/>
          </a:stretch>
        </p:blipFill>
        <p:spPr bwMode="auto">
          <a:xfrm>
            <a:off x="7044655" y="4906101"/>
            <a:ext cx="1963944" cy="1622187"/>
          </a:xfrm>
          <a:prstGeom prst="rect">
            <a:avLst/>
          </a:prstGeom>
          <a:noFill/>
          <a:ln w="9525">
            <a:noFill/>
            <a:miter lim="800000"/>
            <a:headEnd/>
            <a:tailEnd/>
          </a:ln>
        </p:spPr>
      </p:pic>
      <p:pic>
        <p:nvPicPr>
          <p:cNvPr id="14" name="Picture 6" descr="http://elflaco.50webs.com/travel/thaicam05/akhavillage-thumb.gif"/>
          <p:cNvPicPr>
            <a:picLocks noChangeAspect="1" noChangeArrowheads="1"/>
          </p:cNvPicPr>
          <p:nvPr/>
        </p:nvPicPr>
        <p:blipFill>
          <a:blip r:embed="rId5" cstate="print"/>
          <a:srcRect b="42395"/>
          <a:stretch>
            <a:fillRect/>
          </a:stretch>
        </p:blipFill>
        <p:spPr bwMode="auto">
          <a:xfrm>
            <a:off x="2967112" y="4906102"/>
            <a:ext cx="1923193" cy="1532008"/>
          </a:xfrm>
          <a:prstGeom prst="rect">
            <a:avLst/>
          </a:prstGeom>
          <a:noFill/>
          <a:ln w="9525">
            <a:noFill/>
            <a:miter lim="800000"/>
            <a:headEnd/>
            <a:tailEnd/>
          </a:ln>
        </p:spPr>
      </p:pic>
      <p:sp>
        <p:nvSpPr>
          <p:cNvPr id="15" name="חץ שמאלה-ימינה 14"/>
          <p:cNvSpPr/>
          <p:nvPr/>
        </p:nvSpPr>
        <p:spPr>
          <a:xfrm>
            <a:off x="4936347" y="5549323"/>
            <a:ext cx="201622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6" name="טבלה 1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11079"/>
          <a:stretch>
            <a:fillRect/>
          </a:stretch>
        </p:blipFill>
        <p:spPr bwMode="auto">
          <a:xfrm>
            <a:off x="179512" y="764704"/>
            <a:ext cx="8830801" cy="20882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2780927"/>
            <a:ext cx="8898025" cy="160807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1520" y="4236341"/>
            <a:ext cx="8712968" cy="2168881"/>
          </a:xfrm>
          <a:prstGeom prst="rect">
            <a:avLst/>
          </a:prstGeom>
          <a:noFill/>
          <a:ln w="9525">
            <a:noFill/>
            <a:miter lim="800000"/>
            <a:headEnd/>
            <a:tailEnd/>
          </a:ln>
        </p:spPr>
      </p:pic>
      <p:graphicFrame>
        <p:nvGraphicFramePr>
          <p:cNvPr id="6" name="טבלה 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7" name="TextBox 6"/>
          <p:cNvSpPr txBox="1"/>
          <p:nvPr/>
        </p:nvSpPr>
        <p:spPr>
          <a:xfrm>
            <a:off x="0" y="260648"/>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הגינות, צרכנות ומדיניות רווחה</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95536" y="908720"/>
            <a:ext cx="8482789" cy="5544616"/>
          </a:xfrm>
          <a:prstGeom prst="rect">
            <a:avLst/>
          </a:prstGeom>
          <a:noFill/>
          <a:ln w="9525">
            <a:noFill/>
            <a:miter lim="800000"/>
            <a:headEnd/>
            <a:tailEnd/>
          </a:ln>
        </p:spPr>
      </p:pic>
      <p:graphicFrame>
        <p:nvGraphicFramePr>
          <p:cNvPr id="4" name="טבלה 3"/>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TextBox 5"/>
          <p:cNvSpPr txBox="1"/>
          <p:nvPr/>
        </p:nvSpPr>
        <p:spPr>
          <a:xfrm>
            <a:off x="0" y="332656"/>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אי שוויון מרחבי ומדינת רווחה</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15816" y="764704"/>
            <a:ext cx="6048375"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5787036" y="2948840"/>
            <a:ext cx="3157029" cy="330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5" cstate="print"/>
          <a:srcRect/>
          <a:stretch>
            <a:fillRect/>
          </a:stretch>
        </p:blipFill>
        <p:spPr bwMode="auto">
          <a:xfrm>
            <a:off x="755576" y="4437112"/>
            <a:ext cx="4503588" cy="2049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תוצאת תמונה עבור מצוקה פריפריה"/>
          <p:cNvPicPr>
            <a:picLocks noChangeAspect="1" noChangeArrowheads="1"/>
          </p:cNvPicPr>
          <p:nvPr/>
        </p:nvPicPr>
        <p:blipFill>
          <a:blip r:embed="rId6" cstate="print"/>
          <a:srcRect/>
          <a:stretch>
            <a:fillRect/>
          </a:stretch>
        </p:blipFill>
        <p:spPr bwMode="auto">
          <a:xfrm>
            <a:off x="0" y="764704"/>
            <a:ext cx="2417412" cy="3384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תוצאת תמונה עבור מצוקה פריפריה"/>
          <p:cNvPicPr>
            <a:picLocks noChangeAspect="1" noChangeArrowheads="1"/>
          </p:cNvPicPr>
          <p:nvPr/>
        </p:nvPicPr>
        <p:blipFill>
          <a:blip r:embed="rId7" cstate="print"/>
          <a:srcRect/>
          <a:stretch>
            <a:fillRect/>
          </a:stretch>
        </p:blipFill>
        <p:spPr bwMode="auto">
          <a:xfrm>
            <a:off x="2527740" y="2348880"/>
            <a:ext cx="3196388" cy="1984526"/>
          </a:xfrm>
          <a:prstGeom prst="rect">
            <a:avLst/>
          </a:prstGeom>
          <a:noFill/>
        </p:spPr>
      </p:pic>
      <p:sp>
        <p:nvSpPr>
          <p:cNvPr id="9" name="צורה חופשית 8"/>
          <p:cNvSpPr/>
          <p:nvPr/>
        </p:nvSpPr>
        <p:spPr>
          <a:xfrm>
            <a:off x="3523344" y="4110087"/>
            <a:ext cx="1225503" cy="266383"/>
          </a:xfrm>
          <a:custGeom>
            <a:avLst/>
            <a:gdLst>
              <a:gd name="connsiteX0" fmla="*/ 39988 w 1225503"/>
              <a:gd name="connsiteY0" fmla="*/ 245097 h 266383"/>
              <a:gd name="connsiteX1" fmla="*/ 11708 w 1225503"/>
              <a:gd name="connsiteY1" fmla="*/ 160255 h 266383"/>
              <a:gd name="connsiteX2" fmla="*/ 2281 w 1225503"/>
              <a:gd name="connsiteY2" fmla="*/ 131975 h 266383"/>
              <a:gd name="connsiteX3" fmla="*/ 30561 w 1225503"/>
              <a:gd name="connsiteY3" fmla="*/ 18853 h 266383"/>
              <a:gd name="connsiteX4" fmla="*/ 105976 w 1225503"/>
              <a:gd name="connsiteY4" fmla="*/ 0 h 266383"/>
              <a:gd name="connsiteX5" fmla="*/ 784705 w 1225503"/>
              <a:gd name="connsiteY5" fmla="*/ 9426 h 266383"/>
              <a:gd name="connsiteX6" fmla="*/ 1124070 w 1225503"/>
              <a:gd name="connsiteY6" fmla="*/ 18853 h 266383"/>
              <a:gd name="connsiteX7" fmla="*/ 1180631 w 1225503"/>
              <a:gd name="connsiteY7" fmla="*/ 37707 h 266383"/>
              <a:gd name="connsiteX8" fmla="*/ 1218338 w 1225503"/>
              <a:gd name="connsiteY8" fmla="*/ 94268 h 266383"/>
              <a:gd name="connsiteX9" fmla="*/ 1199485 w 1225503"/>
              <a:gd name="connsiteY9" fmla="*/ 150828 h 266383"/>
              <a:gd name="connsiteX10" fmla="*/ 1171204 w 1225503"/>
              <a:gd name="connsiteY10" fmla="*/ 169682 h 266383"/>
              <a:gd name="connsiteX11" fmla="*/ 1086363 w 1225503"/>
              <a:gd name="connsiteY11" fmla="*/ 197962 h 266383"/>
              <a:gd name="connsiteX12" fmla="*/ 1029802 w 1225503"/>
              <a:gd name="connsiteY12" fmla="*/ 216816 h 266383"/>
              <a:gd name="connsiteX13" fmla="*/ 954388 w 1225503"/>
              <a:gd name="connsiteY13" fmla="*/ 235670 h 266383"/>
              <a:gd name="connsiteX14" fmla="*/ 746998 w 1225503"/>
              <a:gd name="connsiteY14" fmla="*/ 245097 h 266383"/>
              <a:gd name="connsiteX15" fmla="*/ 718718 w 1225503"/>
              <a:gd name="connsiteY15" fmla="*/ 254523 h 266383"/>
              <a:gd name="connsiteX16" fmla="*/ 58842 w 1225503"/>
              <a:gd name="connsiteY16" fmla="*/ 245097 h 266383"/>
              <a:gd name="connsiteX17" fmla="*/ 39988 w 1225503"/>
              <a:gd name="connsiteY17" fmla="*/ 188536 h 266383"/>
              <a:gd name="connsiteX18" fmla="*/ 21134 w 1225503"/>
              <a:gd name="connsiteY18" fmla="*/ 113121 h 266383"/>
              <a:gd name="connsiteX19" fmla="*/ 11708 w 1225503"/>
              <a:gd name="connsiteY19" fmla="*/ 103694 h 26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03" h="266383">
                <a:moveTo>
                  <a:pt x="39988" y="245097"/>
                </a:moveTo>
                <a:lnTo>
                  <a:pt x="11708" y="160255"/>
                </a:lnTo>
                <a:lnTo>
                  <a:pt x="2281" y="131975"/>
                </a:lnTo>
                <a:cubicBezTo>
                  <a:pt x="2724" y="127986"/>
                  <a:pt x="0" y="34133"/>
                  <a:pt x="30561" y="18853"/>
                </a:cubicBezTo>
                <a:cubicBezTo>
                  <a:pt x="53737" y="7265"/>
                  <a:pt x="105976" y="0"/>
                  <a:pt x="105976" y="0"/>
                </a:cubicBezTo>
                <a:lnTo>
                  <a:pt x="784705" y="9426"/>
                </a:lnTo>
                <a:cubicBezTo>
                  <a:pt x="897851" y="11521"/>
                  <a:pt x="1011192" y="10790"/>
                  <a:pt x="1124070" y="18853"/>
                </a:cubicBezTo>
                <a:cubicBezTo>
                  <a:pt x="1143893" y="20269"/>
                  <a:pt x="1180631" y="37707"/>
                  <a:pt x="1180631" y="37707"/>
                </a:cubicBezTo>
                <a:cubicBezTo>
                  <a:pt x="1193200" y="56561"/>
                  <a:pt x="1225503" y="72772"/>
                  <a:pt x="1218338" y="94268"/>
                </a:cubicBezTo>
                <a:cubicBezTo>
                  <a:pt x="1212054" y="113121"/>
                  <a:pt x="1216020" y="139804"/>
                  <a:pt x="1199485" y="150828"/>
                </a:cubicBezTo>
                <a:cubicBezTo>
                  <a:pt x="1190058" y="157113"/>
                  <a:pt x="1181557" y="165080"/>
                  <a:pt x="1171204" y="169682"/>
                </a:cubicBezTo>
                <a:cubicBezTo>
                  <a:pt x="1171170" y="169697"/>
                  <a:pt x="1100520" y="193243"/>
                  <a:pt x="1086363" y="197962"/>
                </a:cubicBezTo>
                <a:lnTo>
                  <a:pt x="1029802" y="216816"/>
                </a:lnTo>
                <a:cubicBezTo>
                  <a:pt x="1003454" y="225599"/>
                  <a:pt x="983641" y="233503"/>
                  <a:pt x="954388" y="235670"/>
                </a:cubicBezTo>
                <a:cubicBezTo>
                  <a:pt x="885376" y="240782"/>
                  <a:pt x="816128" y="241955"/>
                  <a:pt x="746998" y="245097"/>
                </a:cubicBezTo>
                <a:cubicBezTo>
                  <a:pt x="737571" y="248239"/>
                  <a:pt x="728655" y="254523"/>
                  <a:pt x="718718" y="254523"/>
                </a:cubicBezTo>
                <a:cubicBezTo>
                  <a:pt x="498737" y="254523"/>
                  <a:pt x="277791" y="266383"/>
                  <a:pt x="58842" y="245097"/>
                </a:cubicBezTo>
                <a:cubicBezTo>
                  <a:pt x="39062" y="243174"/>
                  <a:pt x="43886" y="208024"/>
                  <a:pt x="39988" y="188536"/>
                </a:cubicBezTo>
                <a:cubicBezTo>
                  <a:pt x="36402" y="170606"/>
                  <a:pt x="30797" y="132447"/>
                  <a:pt x="21134" y="113121"/>
                </a:cubicBezTo>
                <a:cubicBezTo>
                  <a:pt x="19147" y="109146"/>
                  <a:pt x="14850" y="106836"/>
                  <a:pt x="11708" y="10369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solidFill>
                <a:srgbClr val="FF0000"/>
              </a:solidFill>
            </a:endParaRPr>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1" name="TextBox 10"/>
          <p:cNvSpPr txBox="1"/>
          <p:nvPr/>
        </p:nvSpPr>
        <p:spPr>
          <a:xfrm>
            <a:off x="0" y="116632"/>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עוד דוגמאות למחאה בשוליים על רקע פערים בבריאות, בתחבורה ועוד </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0" y="4032448"/>
            <a:ext cx="9144000" cy="24928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אליפסה 2"/>
          <p:cNvSpPr/>
          <p:nvPr/>
        </p:nvSpPr>
        <p:spPr>
          <a:xfrm>
            <a:off x="7380312" y="840147"/>
            <a:ext cx="1337783" cy="1238945"/>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טבעת 3"/>
          <p:cNvSpPr/>
          <p:nvPr/>
        </p:nvSpPr>
        <p:spPr>
          <a:xfrm>
            <a:off x="470236" y="842118"/>
            <a:ext cx="1584176" cy="134076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TextBox 4"/>
          <p:cNvSpPr txBox="1"/>
          <p:nvPr/>
        </p:nvSpPr>
        <p:spPr>
          <a:xfrm>
            <a:off x="3504017" y="2577127"/>
            <a:ext cx="1944216" cy="369332"/>
          </a:xfrm>
          <a:prstGeom prst="rect">
            <a:avLst/>
          </a:prstGeom>
          <a:noFill/>
        </p:spPr>
        <p:txBody>
          <a:bodyPr wrap="square" rtlCol="1">
            <a:spAutoFit/>
          </a:bodyPr>
          <a:lstStyle/>
          <a:p>
            <a:r>
              <a:rPr lang="he-IL" dirty="0" smtClean="0"/>
              <a:t>ריבוי אוכלוסייה</a:t>
            </a:r>
            <a:endParaRPr lang="he-IL" dirty="0"/>
          </a:p>
        </p:txBody>
      </p:sp>
      <p:sp>
        <p:nvSpPr>
          <p:cNvPr id="6" name="TextBox 5"/>
          <p:cNvSpPr txBox="1"/>
          <p:nvPr/>
        </p:nvSpPr>
        <p:spPr>
          <a:xfrm>
            <a:off x="3961278" y="3560328"/>
            <a:ext cx="1440160" cy="369332"/>
          </a:xfrm>
          <a:prstGeom prst="rect">
            <a:avLst/>
          </a:prstGeom>
          <a:noFill/>
        </p:spPr>
        <p:txBody>
          <a:bodyPr wrap="square" rtlCol="1">
            <a:spAutoFit/>
          </a:bodyPr>
          <a:lstStyle/>
          <a:p>
            <a:r>
              <a:rPr lang="he-IL" dirty="0" smtClean="0"/>
              <a:t>תחרות גדולה</a:t>
            </a:r>
            <a:endParaRPr lang="he-IL" dirty="0"/>
          </a:p>
        </p:txBody>
      </p:sp>
      <p:sp>
        <p:nvSpPr>
          <p:cNvPr id="7" name="TextBox 6"/>
          <p:cNvSpPr txBox="1"/>
          <p:nvPr/>
        </p:nvSpPr>
        <p:spPr>
          <a:xfrm>
            <a:off x="3095836" y="2207795"/>
            <a:ext cx="2952328" cy="369332"/>
          </a:xfrm>
          <a:prstGeom prst="rect">
            <a:avLst/>
          </a:prstGeom>
          <a:noFill/>
        </p:spPr>
        <p:txBody>
          <a:bodyPr wrap="square" rtlCol="1">
            <a:spAutoFit/>
          </a:bodyPr>
          <a:lstStyle/>
          <a:p>
            <a:r>
              <a:rPr lang="he-IL" dirty="0" smtClean="0"/>
              <a:t>נגישות בלתי מספקת לשירותים</a:t>
            </a:r>
            <a:endParaRPr lang="he-IL" dirty="0"/>
          </a:p>
        </p:txBody>
      </p:sp>
      <p:sp>
        <p:nvSpPr>
          <p:cNvPr id="9" name="מלבן 8"/>
          <p:cNvSpPr/>
          <p:nvPr/>
        </p:nvSpPr>
        <p:spPr>
          <a:xfrm>
            <a:off x="3816376" y="3219263"/>
            <a:ext cx="1672254" cy="369332"/>
          </a:xfrm>
          <a:prstGeom prst="rect">
            <a:avLst/>
          </a:prstGeom>
        </p:spPr>
        <p:txBody>
          <a:bodyPr wrap="none">
            <a:spAutoFit/>
          </a:bodyPr>
          <a:lstStyle/>
          <a:p>
            <a:r>
              <a:rPr lang="he-IL" dirty="0" smtClean="0"/>
              <a:t>מיעוט אוכלוסייה </a:t>
            </a:r>
            <a:endParaRPr lang="he-IL" dirty="0"/>
          </a:p>
        </p:txBody>
      </p:sp>
      <p:sp>
        <p:nvSpPr>
          <p:cNvPr id="10" name="מלבן 9"/>
          <p:cNvSpPr/>
          <p:nvPr/>
        </p:nvSpPr>
        <p:spPr>
          <a:xfrm>
            <a:off x="3931922" y="1850594"/>
            <a:ext cx="1407757" cy="369332"/>
          </a:xfrm>
          <a:prstGeom prst="rect">
            <a:avLst/>
          </a:prstGeom>
        </p:spPr>
        <p:txBody>
          <a:bodyPr wrap="none">
            <a:spAutoFit/>
          </a:bodyPr>
          <a:lstStyle/>
          <a:p>
            <a:r>
              <a:rPr lang="he-IL" dirty="0" smtClean="0"/>
              <a:t>תחרות קטנה </a:t>
            </a:r>
            <a:endParaRPr lang="he-IL" dirty="0"/>
          </a:p>
        </p:txBody>
      </p:sp>
      <p:sp>
        <p:nvSpPr>
          <p:cNvPr id="11" name="מלבן 10"/>
          <p:cNvSpPr/>
          <p:nvPr/>
        </p:nvSpPr>
        <p:spPr>
          <a:xfrm>
            <a:off x="3599163" y="2893703"/>
            <a:ext cx="2278188" cy="369332"/>
          </a:xfrm>
          <a:prstGeom prst="rect">
            <a:avLst/>
          </a:prstGeom>
        </p:spPr>
        <p:txBody>
          <a:bodyPr wrap="none">
            <a:spAutoFit/>
          </a:bodyPr>
          <a:lstStyle/>
          <a:p>
            <a:r>
              <a:rPr lang="he-IL" dirty="0" smtClean="0"/>
              <a:t>נגישות טובה לשירותים </a:t>
            </a:r>
            <a:endParaRPr lang="he-IL" dirty="0"/>
          </a:p>
        </p:txBody>
      </p:sp>
      <p:sp>
        <p:nvSpPr>
          <p:cNvPr id="13" name="TextBox 12"/>
          <p:cNvSpPr txBox="1"/>
          <p:nvPr/>
        </p:nvSpPr>
        <p:spPr>
          <a:xfrm>
            <a:off x="2254153" y="4302406"/>
            <a:ext cx="5457424" cy="1938992"/>
          </a:xfrm>
          <a:prstGeom prst="rect">
            <a:avLst/>
          </a:prstGeom>
          <a:noFill/>
        </p:spPr>
        <p:txBody>
          <a:bodyPr wrap="square" rtlCol="1">
            <a:spAutoFit/>
          </a:bodyPr>
          <a:lstStyle/>
          <a:p>
            <a:pPr algn="ctr"/>
            <a:r>
              <a:rPr lang="he-IL" sz="2400" dirty="0" smtClean="0"/>
              <a:t>ההבדלים הגיאוגרפיים יוצרים ניגודי אינטרסים </a:t>
            </a:r>
          </a:p>
          <a:p>
            <a:pPr algn="ctr"/>
            <a:r>
              <a:rPr lang="he-IL" sz="2400" dirty="0" smtClean="0"/>
              <a:t>בין בעלי עסקים המבקשים להרוויח </a:t>
            </a:r>
          </a:p>
          <a:p>
            <a:pPr algn="ctr"/>
            <a:r>
              <a:rPr lang="he-IL" sz="2400" dirty="0" smtClean="0"/>
              <a:t>לבין הצרכנים הזקוקים לשירותיהם.</a:t>
            </a:r>
          </a:p>
          <a:p>
            <a:pPr algn="ctr"/>
            <a:r>
              <a:rPr lang="he-IL" sz="2400" dirty="0" smtClean="0"/>
              <a:t>בין שניהם ניצבת המדינה, שמטרתה להגביר את רווחת כל הצדדים במידת האפשר.</a:t>
            </a:r>
            <a:endParaRPr lang="he-IL" sz="2400" dirty="0"/>
          </a:p>
        </p:txBody>
      </p:sp>
      <p:pic>
        <p:nvPicPr>
          <p:cNvPr id="3074" name="Picture 2" descr="תוצאת תמונה עבור ‪a consumer‬‏"/>
          <p:cNvPicPr>
            <a:picLocks noChangeAspect="1" noChangeArrowheads="1"/>
          </p:cNvPicPr>
          <p:nvPr/>
        </p:nvPicPr>
        <p:blipFill>
          <a:blip r:embed="rId3" cstate="print"/>
          <a:srcRect/>
          <a:stretch>
            <a:fillRect/>
          </a:stretch>
        </p:blipFill>
        <p:spPr bwMode="auto">
          <a:xfrm>
            <a:off x="370782" y="4387353"/>
            <a:ext cx="1783085" cy="1783085"/>
          </a:xfrm>
          <a:prstGeom prst="rect">
            <a:avLst/>
          </a:prstGeom>
          <a:noFill/>
        </p:spPr>
      </p:pic>
      <p:pic>
        <p:nvPicPr>
          <p:cNvPr id="3076" name="Picture 4" descr="roi-expert"/>
          <p:cNvPicPr>
            <a:picLocks noChangeAspect="1" noChangeArrowheads="1"/>
          </p:cNvPicPr>
          <p:nvPr/>
        </p:nvPicPr>
        <p:blipFill>
          <a:blip r:embed="rId4" cstate="print"/>
          <a:srcRect/>
          <a:stretch>
            <a:fillRect/>
          </a:stretch>
        </p:blipFill>
        <p:spPr bwMode="auto">
          <a:xfrm>
            <a:off x="7819607" y="4308919"/>
            <a:ext cx="720080" cy="1946884"/>
          </a:xfrm>
          <a:prstGeom prst="rect">
            <a:avLst/>
          </a:prstGeom>
          <a:noFill/>
        </p:spPr>
      </p:pic>
      <p:graphicFrame>
        <p:nvGraphicFramePr>
          <p:cNvPr id="16" name="טבלה 1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סיכום</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7" name="TextBox 16"/>
          <p:cNvSpPr txBox="1"/>
          <p:nvPr/>
        </p:nvSpPr>
        <p:spPr>
          <a:xfrm>
            <a:off x="0" y="116632"/>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לסיכום ההבדלים בין הגלעין לשוליים:</a:t>
            </a:r>
            <a:endParaRPr lang="he-IL" sz="2400" b="1" dirty="0">
              <a:solidFill>
                <a:srgbClr val="FF0000"/>
              </a:solidFill>
            </a:endParaRPr>
          </a:p>
        </p:txBody>
      </p:sp>
      <p:sp>
        <p:nvSpPr>
          <p:cNvPr id="18" name="TextBox 17"/>
          <p:cNvSpPr txBox="1"/>
          <p:nvPr/>
        </p:nvSpPr>
        <p:spPr>
          <a:xfrm>
            <a:off x="470236" y="963512"/>
            <a:ext cx="8422244" cy="830997"/>
          </a:xfrm>
          <a:prstGeom prst="rect">
            <a:avLst/>
          </a:prstGeom>
          <a:noFill/>
        </p:spPr>
        <p:txBody>
          <a:bodyPr wrap="square" rtlCol="1">
            <a:spAutoFit/>
          </a:bodyPr>
          <a:lstStyle/>
          <a:p>
            <a:pPr algn="ctr"/>
            <a:r>
              <a:rPr lang="he-IL" sz="2400" b="1" dirty="0" smtClean="0">
                <a:solidFill>
                  <a:srgbClr val="FF0000"/>
                </a:solidFill>
              </a:rPr>
              <a:t>לאן תשייכו את התיאורים הנזכרים מטה? </a:t>
            </a:r>
          </a:p>
          <a:p>
            <a:pPr algn="ctr"/>
            <a:r>
              <a:rPr lang="he-IL" sz="2400" b="1" dirty="0" smtClean="0">
                <a:solidFill>
                  <a:srgbClr val="FF0000"/>
                </a:solidFill>
              </a:rPr>
              <a:t>לגלעין או לשוליים?</a:t>
            </a:r>
            <a:endParaRPr lang="he-IL" sz="2400" b="1" dirty="0">
              <a:solidFill>
                <a:srgbClr val="FF0000"/>
              </a:solidFill>
            </a:endParaRPr>
          </a:p>
        </p:txBody>
      </p:sp>
      <p:sp>
        <p:nvSpPr>
          <p:cNvPr id="19" name="מלבן 18"/>
          <p:cNvSpPr/>
          <p:nvPr/>
        </p:nvSpPr>
        <p:spPr>
          <a:xfrm>
            <a:off x="7473319" y="2347611"/>
            <a:ext cx="1151768"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גלעין</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 name="מלבן 19"/>
          <p:cNvSpPr/>
          <p:nvPr/>
        </p:nvSpPr>
        <p:spPr>
          <a:xfrm>
            <a:off x="561676" y="2390258"/>
            <a:ext cx="1401296"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שוליים</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בנעלי העוסק - דילמת המנכ"ל</a:t>
            </a:r>
            <a:endParaRPr lang="he-IL" sz="2400" b="1" dirty="0">
              <a:solidFill>
                <a:srgbClr val="FF0000"/>
              </a:solidFill>
            </a:endParaRPr>
          </a:p>
        </p:txBody>
      </p:sp>
      <p:graphicFrame>
        <p:nvGraphicFramePr>
          <p:cNvPr id="4" name="טבלה 3"/>
          <p:cNvGraphicFramePr>
            <a:graphicFrameLocks noGrp="1"/>
          </p:cNvGraphicFramePr>
          <p:nvPr/>
        </p:nvGraphicFramePr>
        <p:xfrm>
          <a:off x="-36512" y="6453336"/>
          <a:ext cx="9289032" cy="365760"/>
        </p:xfrm>
        <a:graphic>
          <a:graphicData uri="http://schemas.openxmlformats.org/drawingml/2006/table">
            <a:tbl>
              <a:tblPr rtl="1" firstRow="1" bandRow="1">
                <a:tableStyleId>{5940675A-B579-460E-94D1-54222C63F5DA}</a:tableStyleId>
              </a:tblPr>
              <a:tblGrid>
                <a:gridCol w="2322258">
                  <a:extLst>
                    <a:ext uri="{9D8B030D-6E8A-4147-A177-3AD203B41FA5}">
                      <a16:colId xmlns="" xmlns:a16="http://schemas.microsoft.com/office/drawing/2014/main" val="20000"/>
                    </a:ext>
                  </a:extLst>
                </a:gridCol>
                <a:gridCol w="2336535">
                  <a:extLst>
                    <a:ext uri="{9D8B030D-6E8A-4147-A177-3AD203B41FA5}">
                      <a16:colId xmlns="" xmlns:a16="http://schemas.microsoft.com/office/drawing/2014/main" val="20001"/>
                    </a:ext>
                  </a:extLst>
                </a:gridCol>
                <a:gridCol w="1807013">
                  <a:extLst>
                    <a:ext uri="{9D8B030D-6E8A-4147-A177-3AD203B41FA5}">
                      <a16:colId xmlns="" xmlns:a16="http://schemas.microsoft.com/office/drawing/2014/main" val="20002"/>
                    </a:ext>
                  </a:extLst>
                </a:gridCol>
                <a:gridCol w="2823226">
                  <a:extLst>
                    <a:ext uri="{9D8B030D-6E8A-4147-A177-3AD203B41FA5}">
                      <a16:colId xmlns="" xmlns:a16="http://schemas.microsoft.com/office/drawing/2014/main" val="20003"/>
                    </a:ext>
                  </a:extLst>
                </a:gridCol>
              </a:tblGrid>
              <a:tr h="144016">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א' - דילמת המנכ"ל</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pic>
        <p:nvPicPr>
          <p:cNvPr id="5" name="Picture 2"/>
          <p:cNvPicPr>
            <a:picLocks noChangeAspect="1" noChangeArrowheads="1"/>
          </p:cNvPicPr>
          <p:nvPr/>
        </p:nvPicPr>
        <p:blipFill>
          <a:blip r:embed="rId3" cstate="print"/>
          <a:srcRect l="676" r="676"/>
          <a:stretch>
            <a:fillRect/>
          </a:stretch>
        </p:blipFill>
        <p:spPr bwMode="auto">
          <a:xfrm>
            <a:off x="467544" y="576376"/>
            <a:ext cx="8280920" cy="5732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t="4515" b="61162"/>
          <a:stretch>
            <a:fillRect/>
          </a:stretch>
        </p:blipFill>
        <p:spPr bwMode="auto">
          <a:xfrm>
            <a:off x="971600" y="1301949"/>
            <a:ext cx="7372350" cy="151806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t="38838" b="28225"/>
          <a:stretch>
            <a:fillRect/>
          </a:stretch>
        </p:blipFill>
        <p:spPr bwMode="auto">
          <a:xfrm>
            <a:off x="971600" y="2949094"/>
            <a:ext cx="7372350" cy="1800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71958" b="1378"/>
          <a:stretch>
            <a:fillRect/>
          </a:stretch>
        </p:blipFill>
        <p:spPr bwMode="auto">
          <a:xfrm>
            <a:off x="971600" y="4878375"/>
            <a:ext cx="7372350" cy="1512168"/>
          </a:xfrm>
          <a:prstGeom prst="rect">
            <a:avLst/>
          </a:prstGeom>
          <a:noFill/>
          <a:ln w="9525">
            <a:noFill/>
            <a:miter lim="800000"/>
            <a:headEnd/>
            <a:tailEnd/>
          </a:ln>
        </p:spPr>
      </p:pic>
      <p:sp>
        <p:nvSpPr>
          <p:cNvPr id="6" name="TextBox 5"/>
          <p:cNvSpPr txBox="1"/>
          <p:nvPr/>
        </p:nvSpPr>
        <p:spPr>
          <a:xfrm>
            <a:off x="0" y="188640"/>
            <a:ext cx="9144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בנעלי השר – בחינת כוחה של המעורבות הממשלתית </a:t>
            </a:r>
          </a:p>
          <a:p>
            <a:pPr algn="ctr"/>
            <a:r>
              <a:rPr lang="he-IL" sz="2400" b="1" dirty="0" smtClean="0">
                <a:solidFill>
                  <a:srgbClr val="FF0000"/>
                </a:solidFill>
              </a:rPr>
              <a:t>לטובת הצרכן אל מול בעלי העסקים</a:t>
            </a:r>
            <a:endParaRPr lang="he-IL" sz="2400" b="1" dirty="0">
              <a:solidFill>
                <a:srgbClr val="FF0000"/>
              </a:solidFill>
            </a:endParaRPr>
          </a:p>
        </p:txBody>
      </p:sp>
      <p:graphicFrame>
        <p:nvGraphicFramePr>
          <p:cNvPr id="7" name="טבלה 6"/>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ב' – בנעלי השר</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059832" y="1484784"/>
            <a:ext cx="5364088" cy="369332"/>
          </a:xfrm>
          <a:prstGeom prst="rect">
            <a:avLst/>
          </a:prstGeom>
        </p:spPr>
        <p:txBody>
          <a:bodyPr wrap="square">
            <a:spAutoFit/>
          </a:bodyPr>
          <a:lstStyle/>
          <a:p>
            <a:r>
              <a:rPr lang="he-IL" dirty="0" smtClean="0"/>
              <a:t>. </a:t>
            </a:r>
            <a:endParaRPr lang="he-IL" dirty="0"/>
          </a:p>
        </p:txBody>
      </p:sp>
      <p:sp>
        <p:nvSpPr>
          <p:cNvPr id="7" name="מלבן 6"/>
          <p:cNvSpPr/>
          <p:nvPr/>
        </p:nvSpPr>
        <p:spPr>
          <a:xfrm>
            <a:off x="1691680" y="4509120"/>
            <a:ext cx="5364088" cy="369332"/>
          </a:xfrm>
          <a:prstGeom prst="rect">
            <a:avLst/>
          </a:prstGeom>
        </p:spPr>
        <p:txBody>
          <a:bodyPr wrap="square">
            <a:spAutoFit/>
          </a:bodyPr>
          <a:lstStyle/>
          <a:p>
            <a:endParaRPr lang="he-IL" dirty="0"/>
          </a:p>
        </p:txBody>
      </p:sp>
      <p:grpSp>
        <p:nvGrpSpPr>
          <p:cNvPr id="2" name="קבוצה 9"/>
          <p:cNvGrpSpPr/>
          <p:nvPr/>
        </p:nvGrpSpPr>
        <p:grpSpPr>
          <a:xfrm>
            <a:off x="2051720" y="393971"/>
            <a:ext cx="6835296" cy="5799548"/>
            <a:chOff x="611560" y="2348880"/>
            <a:chExt cx="5616624" cy="5799548"/>
          </a:xfrm>
        </p:grpSpPr>
        <p:sp>
          <p:nvSpPr>
            <p:cNvPr id="8" name="מלבן 7"/>
            <p:cNvSpPr/>
            <p:nvPr/>
          </p:nvSpPr>
          <p:spPr>
            <a:xfrm>
              <a:off x="611560" y="2348880"/>
              <a:ext cx="5616336"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הרשות להגבלים עסקיים</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TextBox 8"/>
            <p:cNvSpPr txBox="1"/>
            <p:nvPr/>
          </p:nvSpPr>
          <p:spPr>
            <a:xfrm>
              <a:off x="611560" y="2996952"/>
              <a:ext cx="5616624"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רשות ממשלתית שתפקידה לעודד ולשַמֵר תחרות עסקית בשוק הפרטי, שבו פועלים בעלי עסקים שונים המוּנעים ממטרות רווח. בין היתר, הרשות נלחמת </a:t>
              </a:r>
              <a:r>
                <a:rPr lang="he-IL" sz="2400" dirty="0" err="1" smtClean="0"/>
                <a:t>במונופולים</a:t>
              </a:r>
              <a:r>
                <a:rPr lang="he-IL" sz="2400" dirty="0" smtClean="0"/>
                <a:t> ובעליית מחירים הנובעים מחוסר תחרות בין יזמים ובעלי עסקים פרטיים.</a:t>
              </a:r>
            </a:p>
          </p:txBody>
        </p:sp>
        <p:sp>
          <p:nvSpPr>
            <p:cNvPr id="11" name="מלבן 10"/>
            <p:cNvSpPr/>
            <p:nvPr/>
          </p:nvSpPr>
          <p:spPr>
            <a:xfrm>
              <a:off x="611560" y="5192032"/>
              <a:ext cx="5616336"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מונופול</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611560" y="5840104"/>
              <a:ext cx="5616624" cy="230832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מונח שמקורו יווני ופירושו "מוכר אחד". זהו מצב שוק שבו לא מתקיימת תחרות, משום שיש רק יצרן אחד של מוצר או קבוצה קטנה של יצרנים השולטים בשוק. המונופול מאפשר ליצרן או לקבוצת היצרנים לנצל את מעמדם - לייצר פחות ולגבות מחירים גבוהים מן המחירים שהיו גובים אילו התקיימה תחרות.</a:t>
              </a:r>
            </a:p>
          </p:txBody>
        </p:sp>
      </p:grpSp>
      <p:pic>
        <p:nvPicPr>
          <p:cNvPr id="8194" name="Picture 2" descr="http://www.economicprofit.org/images/Monopoly-Profit.jpg"/>
          <p:cNvPicPr>
            <a:picLocks noChangeAspect="1" noChangeArrowheads="1"/>
          </p:cNvPicPr>
          <p:nvPr/>
        </p:nvPicPr>
        <p:blipFill>
          <a:blip r:embed="rId3" cstate="print"/>
          <a:srcRect/>
          <a:stretch>
            <a:fillRect/>
          </a:stretch>
        </p:blipFill>
        <p:spPr bwMode="auto">
          <a:xfrm rot="21007504">
            <a:off x="268239" y="4237752"/>
            <a:ext cx="2051720" cy="2051720"/>
          </a:xfrm>
          <a:prstGeom prst="rect">
            <a:avLst/>
          </a:prstGeom>
          <a:noFill/>
        </p:spPr>
      </p:pic>
      <p:graphicFrame>
        <p:nvGraphicFramePr>
          <p:cNvPr id="13" name="טבלה 12"/>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ב' – בנעלי השר</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pic>
        <p:nvPicPr>
          <p:cNvPr id="38916" name="Picture 4" descr=" כנס_2015"/>
          <p:cNvPicPr>
            <a:picLocks noChangeAspect="1" noChangeArrowheads="1"/>
          </p:cNvPicPr>
          <p:nvPr/>
        </p:nvPicPr>
        <p:blipFill>
          <a:blip r:embed="rId4" cstate="print"/>
          <a:srcRect l="78434" t="50399" r="9281" b="20621"/>
          <a:stretch>
            <a:fillRect/>
          </a:stretch>
        </p:blipFill>
        <p:spPr bwMode="auto">
          <a:xfrm rot="20523063">
            <a:off x="800016" y="845406"/>
            <a:ext cx="1271098" cy="20882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1005976"/>
            <a:ext cx="9036496" cy="1938992"/>
          </a:xfrm>
          <a:prstGeom prst="rect">
            <a:avLst/>
          </a:prstGeom>
        </p:spPr>
        <p:txBody>
          <a:bodyPr wrap="square">
            <a:spAutoFit/>
          </a:bodyPr>
          <a:lstStyle/>
          <a:p>
            <a:pPr algn="ctr"/>
            <a:r>
              <a:rPr lang="he-IL" sz="2400" b="1" dirty="0" smtClean="0"/>
              <a:t>ישראל מוגדרת כמדינת רווחה הדוגלת בשוויון ובסולידריות בין אזרחיה. נבחרי הציבור </a:t>
            </a:r>
            <a:r>
              <a:rPr lang="he-IL" sz="2400" b="1" dirty="0" err="1" smtClean="0"/>
              <a:t>ומייצגיו</a:t>
            </a:r>
            <a:r>
              <a:rPr lang="he-IL" sz="2400" b="1" dirty="0" smtClean="0"/>
              <a:t> יושבים בממשלה, שתפקידה לאזן בין פיתוח השוק ועידוד היזמים לבין הגברת התחרות. על גורמי הממשלה לפעול למען פיתוח שווה והוגן לתושבים המתגוררים בכל חלקי הארץ - בשוליים כמו בגלעין.</a:t>
            </a:r>
            <a:endParaRPr lang="he-IL" sz="2400" b="1" dirty="0"/>
          </a:p>
        </p:txBody>
      </p:sp>
      <p:grpSp>
        <p:nvGrpSpPr>
          <p:cNvPr id="12" name="קבוצה 11"/>
          <p:cNvGrpSpPr/>
          <p:nvPr/>
        </p:nvGrpSpPr>
        <p:grpSpPr>
          <a:xfrm>
            <a:off x="3732845" y="3068960"/>
            <a:ext cx="2038350" cy="3404006"/>
            <a:chOff x="3779912" y="1700808"/>
            <a:chExt cx="2038350" cy="3404006"/>
          </a:xfrm>
        </p:grpSpPr>
        <p:pic>
          <p:nvPicPr>
            <p:cNvPr id="43010" name="Picture 2" descr="2 יחידות מגן דוד פלאש יד קטן מדבקת קעקוע עמיד למים מדבקת קעקוע גוף זמנית יופי אמנות חינה קעקוע מזויף מדבקה(China (Mainland))"/>
            <p:cNvPicPr>
              <a:picLocks noChangeAspect="1" noChangeArrowheads="1"/>
            </p:cNvPicPr>
            <p:nvPr/>
          </p:nvPicPr>
          <p:blipFill>
            <a:blip r:embed="rId3" cstate="print"/>
            <a:srcRect l="41890" t="46304" r="27870" b="17786"/>
            <a:stretch>
              <a:fillRect/>
            </a:stretch>
          </p:blipFill>
          <p:spPr bwMode="auto">
            <a:xfrm>
              <a:off x="4283968" y="1700808"/>
              <a:ext cx="1042221" cy="1237638"/>
            </a:xfrm>
            <a:prstGeom prst="rect">
              <a:avLst/>
            </a:prstGeom>
            <a:noFill/>
          </p:spPr>
        </p:pic>
        <p:pic>
          <p:nvPicPr>
            <p:cNvPr id="43012" name="Picture 4" descr="תוצאת תמונה עבור מאזני צדק"/>
            <p:cNvPicPr>
              <a:picLocks noChangeAspect="1" noChangeArrowheads="1"/>
            </p:cNvPicPr>
            <p:nvPr/>
          </p:nvPicPr>
          <p:blipFill>
            <a:blip r:embed="rId4" cstate="print"/>
            <a:srcRect/>
            <a:stretch>
              <a:fillRect/>
            </a:stretch>
          </p:blipFill>
          <p:spPr bwMode="auto">
            <a:xfrm>
              <a:off x="3779912" y="2866438"/>
              <a:ext cx="2038350" cy="2238376"/>
            </a:xfrm>
            <a:prstGeom prst="rect">
              <a:avLst/>
            </a:prstGeom>
            <a:noFill/>
          </p:spPr>
        </p:pic>
      </p:grpSp>
      <p:sp>
        <p:nvSpPr>
          <p:cNvPr id="8" name="אליפסה 7"/>
          <p:cNvSpPr/>
          <p:nvPr/>
        </p:nvSpPr>
        <p:spPr>
          <a:xfrm>
            <a:off x="6567316" y="3937793"/>
            <a:ext cx="1872208" cy="1800200"/>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טבעת 8"/>
          <p:cNvSpPr/>
          <p:nvPr/>
        </p:nvSpPr>
        <p:spPr>
          <a:xfrm>
            <a:off x="712484" y="3654553"/>
            <a:ext cx="2376264" cy="2348880"/>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TextBox 9"/>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תפקידה של המעורבות הממשלתית</a:t>
            </a:r>
            <a:endParaRPr lang="he-IL" sz="2400" b="1" dirty="0">
              <a:solidFill>
                <a:srgbClr val="FF0000"/>
              </a:solidFill>
            </a:endParaRPr>
          </a:p>
        </p:txBody>
      </p:sp>
      <p:graphicFrame>
        <p:nvGraphicFramePr>
          <p:cNvPr id="11" name="טבלה 10"/>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סיכום</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24328" y="3861048"/>
            <a:ext cx="1113656" cy="523220"/>
          </a:xfrm>
          <a:prstGeom prst="rect">
            <a:avLst/>
          </a:prstGeom>
          <a:noFill/>
        </p:spPr>
        <p:txBody>
          <a:bodyPr wrap="square" rtlCol="1">
            <a:spAutoFit/>
          </a:bodyPr>
          <a:lstStyle/>
          <a:p>
            <a:r>
              <a:rPr lang="he-IL" sz="2800" b="1" dirty="0" smtClean="0"/>
              <a:t>גלעין</a:t>
            </a:r>
            <a:endParaRPr lang="he-IL" sz="2800" b="1" dirty="0"/>
          </a:p>
        </p:txBody>
      </p:sp>
      <p:sp>
        <p:nvSpPr>
          <p:cNvPr id="7" name="TextBox 6"/>
          <p:cNvSpPr txBox="1"/>
          <p:nvPr/>
        </p:nvSpPr>
        <p:spPr>
          <a:xfrm>
            <a:off x="1115616" y="3887300"/>
            <a:ext cx="1368152" cy="523220"/>
          </a:xfrm>
          <a:prstGeom prst="rect">
            <a:avLst/>
          </a:prstGeom>
          <a:noFill/>
        </p:spPr>
        <p:txBody>
          <a:bodyPr wrap="square" rtlCol="1">
            <a:spAutoFit/>
          </a:bodyPr>
          <a:lstStyle/>
          <a:p>
            <a:r>
              <a:rPr lang="he-IL" sz="2800" b="1" dirty="0" smtClean="0"/>
              <a:t>שוליים</a:t>
            </a:r>
            <a:endParaRPr lang="he-IL" sz="2800" b="1" dirty="0"/>
          </a:p>
        </p:txBody>
      </p:sp>
      <p:pic>
        <p:nvPicPr>
          <p:cNvPr id="14" name="Picture 2" descr="http://www.istockphoto.com/file_thumbview_approve/2811095/2/istockphoto_2811095-isolated-apple-core-with-clipping-path-3-part-set.jpg"/>
          <p:cNvPicPr>
            <a:picLocks noChangeAspect="1" noChangeArrowheads="1"/>
          </p:cNvPicPr>
          <p:nvPr/>
        </p:nvPicPr>
        <p:blipFill>
          <a:blip r:embed="rId3" cstate="print"/>
          <a:srcRect/>
          <a:stretch>
            <a:fillRect/>
          </a:stretch>
        </p:blipFill>
        <p:spPr bwMode="auto">
          <a:xfrm>
            <a:off x="2646897" y="1196752"/>
            <a:ext cx="3619500" cy="5328592"/>
          </a:xfrm>
          <a:prstGeom prst="rect">
            <a:avLst/>
          </a:prstGeom>
          <a:noFill/>
          <a:ln w="9525">
            <a:noFill/>
            <a:miter lim="800000"/>
            <a:headEnd/>
            <a:tailEnd/>
          </a:ln>
        </p:spPr>
      </p:pic>
      <p:sp>
        <p:nvSpPr>
          <p:cNvPr id="5" name="חץ שמאלה 4"/>
          <p:cNvSpPr/>
          <p:nvPr/>
        </p:nvSpPr>
        <p:spPr>
          <a:xfrm>
            <a:off x="5366297" y="3887300"/>
            <a:ext cx="1221927" cy="343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שמאלה 11"/>
          <p:cNvSpPr/>
          <p:nvPr/>
        </p:nvSpPr>
        <p:spPr>
          <a:xfrm rot="20613570" flipH="1">
            <a:off x="1866036" y="2124138"/>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שמאלה 12"/>
          <p:cNvSpPr/>
          <p:nvPr/>
        </p:nvSpPr>
        <p:spPr>
          <a:xfrm rot="20857852" flipH="1">
            <a:off x="1934566" y="2524682"/>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שמאלה 9"/>
          <p:cNvSpPr/>
          <p:nvPr/>
        </p:nvSpPr>
        <p:spPr>
          <a:xfrm rot="901348" flipH="1">
            <a:off x="2142841" y="4994256"/>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שמאלה 10"/>
          <p:cNvSpPr/>
          <p:nvPr/>
        </p:nvSpPr>
        <p:spPr>
          <a:xfrm rot="918870" flipH="1">
            <a:off x="1946151" y="5517531"/>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827584" y="332656"/>
            <a:ext cx="7812360" cy="954107"/>
          </a:xfrm>
          <a:prstGeom prst="rect">
            <a:avLst/>
          </a:prstGeom>
          <a:noFill/>
        </p:spPr>
        <p:txBody>
          <a:bodyPr wrap="square" rtlCol="1">
            <a:spAutoFit/>
          </a:bodyPr>
          <a:lstStyle/>
          <a:p>
            <a:pPr algn="ct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לפי דעתכם, האם </a:t>
            </a:r>
            <a:r>
              <a:rPr lang="he-IL" sz="2800" b="1" dirty="0">
                <a:ln w="6600">
                  <a:solidFill>
                    <a:schemeClr val="accent2"/>
                  </a:solidFill>
                  <a:prstDash val="solid"/>
                </a:ln>
                <a:solidFill>
                  <a:srgbClr val="C00000"/>
                </a:solidFill>
                <a:effectLst>
                  <a:outerShdw dist="38100" dir="2700000" algn="tl" rotWithShape="0">
                    <a:schemeClr val="accent2"/>
                  </a:outerShdw>
                </a:effectLst>
              </a:rPr>
              <a:t>ב</a:t>
            </a: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מדינת ישראל יש הבדלים בין הגלעין לשוליים? בין המרכז לפריפריה?</a:t>
            </a:r>
            <a:endParaRPr lang="he-IL" sz="2800" b="1" dirty="0">
              <a:ln w="6600">
                <a:solidFill>
                  <a:schemeClr val="accent2"/>
                </a:solidFill>
                <a:prstDash val="solid"/>
              </a:ln>
              <a:solidFill>
                <a:srgbClr val="C00000"/>
              </a:solidFill>
              <a:effectLst>
                <a:outerShdw dist="38100" dir="2700000" algn="tl" rotWithShape="0">
                  <a:schemeClr val="accent2"/>
                </a:outerShdw>
              </a:effectLst>
            </a:endParaRPr>
          </a:p>
        </p:txBody>
      </p:sp>
      <p:graphicFrame>
        <p:nvGraphicFramePr>
          <p:cNvPr id="16" name="טבלה 15"/>
          <p:cNvGraphicFramePr>
            <a:graphicFrameLocks noGrp="1"/>
          </p:cNvGraphicFramePr>
          <p:nvPr>
            <p:extLst>
              <p:ext uri="{D42A27DB-BD31-4B8C-83A1-F6EECF244321}">
                <p14:modId xmlns="" xmlns:p14="http://schemas.microsoft.com/office/powerpoint/2010/main" val="2413196393"/>
              </p:ext>
            </p:extLst>
          </p:nvPr>
        </p:nvGraphicFramePr>
        <p:xfrm>
          <a:off x="0" y="6487160"/>
          <a:ext cx="9144000" cy="37084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708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שאלת פתיחה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12" grpId="0" animBg="1"/>
      <p:bldP spid="13"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תפקידה של המעורבות הממשלתית</a:t>
            </a:r>
            <a:endParaRPr lang="he-IL" sz="2400" b="1" dirty="0">
              <a:solidFill>
                <a:srgbClr val="FF0000"/>
              </a:solidFill>
            </a:endParaRPr>
          </a:p>
        </p:txBody>
      </p:sp>
      <p:graphicFrame>
        <p:nvGraphicFramePr>
          <p:cNvPr id="11" name="טבלה 10"/>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סיכום</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
        <p:nvSpPr>
          <p:cNvPr id="14" name="מלבן 13"/>
          <p:cNvSpPr/>
          <p:nvPr/>
        </p:nvSpPr>
        <p:spPr>
          <a:xfrm>
            <a:off x="694966" y="1032411"/>
            <a:ext cx="7898084"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אזורי עדיפות לאומית</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5" name="TextBox 14"/>
          <p:cNvSpPr txBox="1"/>
          <p:nvPr/>
        </p:nvSpPr>
        <p:spPr>
          <a:xfrm>
            <a:off x="672170" y="1731918"/>
            <a:ext cx="7920880" cy="267765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הגדרה שנותנת המדינה לאזורי השוליים כדי לייחד אותם ואת תשומת הלב הניתנת להם בחלוקת המשאבים, משום שהם אזורים הטעונים טיפוח וסיוע מוגבר. </a:t>
            </a:r>
          </a:p>
          <a:p>
            <a:r>
              <a:rPr lang="he-IL" sz="2400" dirty="0" smtClean="0"/>
              <a:t>התושבים והעסקים המוגדרים כאזורי עדיפות לאומית מקבלים מהממשלה מגוון הטבות ותמריצים כלכליים כגון מענקים, הקלות במסים, הטבות בתחומי החינוך והדיור ועוד.</a:t>
            </a:r>
          </a:p>
          <a:p>
            <a:r>
              <a:rPr lang="he-IL" sz="2400" dirty="0" smtClean="0"/>
              <a:t>במדינת ישראל, אזורי הנגב והגליל מוגדרים כאזורי עדיפות לאומית.</a:t>
            </a:r>
          </a:p>
        </p:txBody>
      </p:sp>
      <p:pic>
        <p:nvPicPr>
          <p:cNvPr id="4" name="תמונה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08133" y="4723745"/>
            <a:ext cx="3318826" cy="1481708"/>
          </a:xfrm>
          <a:prstGeom prst="rect">
            <a:avLst/>
          </a:prstGeom>
        </p:spPr>
      </p:pic>
      <p:pic>
        <p:nvPicPr>
          <p:cNvPr id="5" name="תמונה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2221" y="4697168"/>
            <a:ext cx="3318826" cy="1481708"/>
          </a:xfrm>
          <a:prstGeom prst="rect">
            <a:avLst/>
          </a:prstGeom>
        </p:spPr>
      </p:pic>
    </p:spTree>
    <p:extLst>
      <p:ext uri="{BB962C8B-B14F-4D97-AF65-F5344CB8AC3E}">
        <p14:creationId xmlns="" xmlns:p14="http://schemas.microsoft.com/office/powerpoint/2010/main" val="775822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2204864"/>
            <a:ext cx="3672408" cy="2215991"/>
          </a:xfrm>
          <a:prstGeom prst="rect">
            <a:avLst/>
          </a:prstGeom>
          <a:noFill/>
        </p:spPr>
        <p:txBody>
          <a:bodyPr wrap="square" lIns="91440" tIns="45720" rIns="91440" bIns="45720">
            <a:spAutoFit/>
          </a:bodyPr>
          <a:lstStyle/>
          <a:p>
            <a:pPr algn="ctr"/>
            <a:r>
              <a:rPr lang="he-IL" sz="13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וף</a:t>
            </a:r>
            <a:endParaRPr lang="he-IL" sz="13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5" name="קבוצה 4"/>
          <p:cNvGrpSpPr/>
          <p:nvPr/>
        </p:nvGrpSpPr>
        <p:grpSpPr>
          <a:xfrm>
            <a:off x="3851920" y="2204864"/>
            <a:ext cx="2448272" cy="2448272"/>
            <a:chOff x="1403648" y="1124744"/>
            <a:chExt cx="3600400" cy="3672408"/>
          </a:xfrm>
        </p:grpSpPr>
        <p:sp>
          <p:nvSpPr>
            <p:cNvPr id="3" name="טבעת 2"/>
            <p:cNvSpPr/>
            <p:nvPr/>
          </p:nvSpPr>
          <p:spPr>
            <a:xfrm>
              <a:off x="1403648" y="1124744"/>
              <a:ext cx="3600400" cy="367240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אליפסה 3"/>
            <p:cNvSpPr/>
            <p:nvPr/>
          </p:nvSpPr>
          <p:spPr>
            <a:xfrm>
              <a:off x="2195736" y="1916832"/>
              <a:ext cx="2088232" cy="20882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1207" y="488513"/>
            <a:ext cx="8361584" cy="2800767"/>
          </a:xfrm>
          <a:prstGeom prst="rect">
            <a:avLst/>
          </a:prstGeom>
          <a:noFill/>
        </p:spPr>
        <p:txBody>
          <a:bodyPr wrap="none" lIns="91440" tIns="45720" rIns="91440" bIns="45720">
            <a:spAutoFit/>
          </a:bodyPr>
          <a:lstStyle/>
          <a:p>
            <a:pPr algn="ct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האזינו לכתבת הרדיו </a:t>
            </a:r>
          </a:p>
          <a:p>
            <a:pPr algn="ctr"/>
            <a:r>
              <a:rPr lang="he-I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וכתבו כמה שיותר מושגים </a:t>
            </a:r>
          </a:p>
          <a:p>
            <a:pPr algn="ctr"/>
            <a:r>
              <a:rPr lang="he-I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הקשורים ל</a:t>
            </a: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צרכנות ולגיאוגרפיה </a:t>
            </a:r>
          </a:p>
          <a:p>
            <a:pPr algn="ct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הנשמעים בה</a:t>
            </a:r>
            <a:endParaRPr lang="he-IL"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6469094.mp3">
            <a:hlinkClick r:id="" action="ppaction://media"/>
          </p:cNvPr>
          <p:cNvPicPr>
            <a:picLocks noRot="1" noChangeAspect="1"/>
          </p:cNvPicPr>
          <p:nvPr>
            <a:audioFile r:link="rId1"/>
          </p:nvPr>
        </p:nvPicPr>
        <p:blipFill>
          <a:blip r:embed="rId4" cstate="print"/>
          <a:stretch>
            <a:fillRect/>
          </a:stretch>
        </p:blipFill>
        <p:spPr>
          <a:xfrm>
            <a:off x="3563888" y="3284984"/>
            <a:ext cx="1944216" cy="1944216"/>
          </a:xfrm>
          <a:prstGeom prst="rect">
            <a:avLst/>
          </a:prstGeom>
        </p:spPr>
      </p:pic>
      <p:graphicFrame>
        <p:nvGraphicFramePr>
          <p:cNvPr id="8" name="טבלה 7"/>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TextBox 5"/>
          <p:cNvSpPr txBox="1"/>
          <p:nvPr/>
        </p:nvSpPr>
        <p:spPr>
          <a:xfrm>
            <a:off x="1835696" y="5085184"/>
            <a:ext cx="5436603"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dirty="0" smtClean="0"/>
              <a:t>מתוך התכנית 'בוקר טוב ישראל' עם אסף ליברמן, גלי צה"ל</a:t>
            </a:r>
            <a:endParaRPr lang="he-IL" dirty="0"/>
          </a:p>
        </p:txBody>
      </p:sp>
      <p:sp>
        <p:nvSpPr>
          <p:cNvPr id="7" name="מלבן 6"/>
          <p:cNvSpPr/>
          <p:nvPr/>
        </p:nvSpPr>
        <p:spPr>
          <a:xfrm>
            <a:off x="179512" y="5661248"/>
            <a:ext cx="8892480" cy="738664"/>
          </a:xfrm>
          <a:prstGeom prst="rect">
            <a:avLst/>
          </a:prstGeom>
        </p:spPr>
        <p:txBody>
          <a:bodyPr wrap="square">
            <a:spAutoFit/>
          </a:bodyPr>
          <a:lstStyle/>
          <a:p>
            <a:pPr>
              <a:defRPr/>
            </a:pPr>
            <a:r>
              <a:rPr lang="he-IL" sz="1400" b="1" dirty="0" smtClean="0"/>
              <a:t>שימו לב! </a:t>
            </a:r>
            <a:r>
              <a:rPr lang="he-IL" sz="1400" u="sng" dirty="0" smtClean="0"/>
              <a:t>האישור לשימוש בקובץ הקול ניתן ע"י גל"צ רק לצורך השמעה בתכנית "הגינות על המפה", ואין להשתמש בו לשום מטרה אחרת.</a:t>
            </a:r>
          </a:p>
          <a:p>
            <a:endParaRPr lang="he-IL" sz="1400"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0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אליפסה 2"/>
          <p:cNvSpPr/>
          <p:nvPr/>
        </p:nvSpPr>
        <p:spPr>
          <a:xfrm>
            <a:off x="2267744" y="1124744"/>
            <a:ext cx="4536504" cy="43204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611560" y="2852936"/>
            <a:ext cx="1511936" cy="1008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a:spLocks noChangeArrowheads="1"/>
          </p:cNvSpPr>
          <p:nvPr/>
        </p:nvSpPr>
        <p:spPr bwMode="auto">
          <a:xfrm>
            <a:off x="4842448" y="658580"/>
            <a:ext cx="18473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he-IL" sz="1100" dirty="0" smtClean="0">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p:txBody>
      </p:sp>
      <p:pic>
        <p:nvPicPr>
          <p:cNvPr id="52226" name="Picture 2" descr="תוצאת תמונה עבור יוקר המחיה"/>
          <p:cNvPicPr>
            <a:picLocks noChangeAspect="1" noChangeArrowheads="1"/>
          </p:cNvPicPr>
          <p:nvPr/>
        </p:nvPicPr>
        <p:blipFill>
          <a:blip r:embed="rId5" cstate="print"/>
          <a:srcRect/>
          <a:stretch>
            <a:fillRect/>
          </a:stretch>
        </p:blipFill>
        <p:spPr bwMode="auto">
          <a:xfrm>
            <a:off x="7452320" y="3140968"/>
            <a:ext cx="1088455" cy="1069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4" descr=" כנס_2015"/>
          <p:cNvPicPr>
            <a:picLocks noChangeAspect="1" noChangeArrowheads="1"/>
          </p:cNvPicPr>
          <p:nvPr/>
        </p:nvPicPr>
        <p:blipFill>
          <a:blip r:embed="rId6" cstate="print"/>
          <a:srcRect l="78434" t="50399" r="9281" b="20621"/>
          <a:stretch>
            <a:fillRect/>
          </a:stretch>
        </p:blipFill>
        <p:spPr bwMode="auto">
          <a:xfrm>
            <a:off x="5868144" y="5085184"/>
            <a:ext cx="1055235" cy="1307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2229" name="AutoShape 5" descr="תוצאת תמונה עבור ‪prices g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2231" name="AutoShape 7" descr="תוצאת תמונה עבור ‪prices g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2232" name="Picture 8"/>
          <p:cNvPicPr>
            <a:picLocks noChangeAspect="1" noChangeArrowheads="1"/>
          </p:cNvPicPr>
          <p:nvPr/>
        </p:nvPicPr>
        <p:blipFill>
          <a:blip r:embed="rId7" cstate="print"/>
          <a:srcRect/>
          <a:stretch>
            <a:fillRect/>
          </a:stretch>
        </p:blipFill>
        <p:spPr bwMode="auto">
          <a:xfrm>
            <a:off x="1475656" y="548680"/>
            <a:ext cx="1556422" cy="8908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2233" name="Picture 9" descr="F:\ליאור וייץ\התמונות שלי\תמונות גדולות\shutterstock_133598609.jpg"/>
          <p:cNvPicPr>
            <a:picLocks noChangeAspect="1" noChangeArrowheads="1"/>
          </p:cNvPicPr>
          <p:nvPr/>
        </p:nvPicPr>
        <p:blipFill>
          <a:blip r:embed="rId8" cstate="print"/>
          <a:srcRect/>
          <a:stretch>
            <a:fillRect/>
          </a:stretch>
        </p:blipFill>
        <p:spPr bwMode="auto">
          <a:xfrm>
            <a:off x="6876256" y="836712"/>
            <a:ext cx="1413982" cy="943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2235" name="AutoShape 11" descr="תוצאת תמונה עבור המועצה לצרכנ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2236" name="Picture 12"/>
          <p:cNvPicPr>
            <a:picLocks noChangeAspect="1" noChangeArrowheads="1"/>
          </p:cNvPicPr>
          <p:nvPr/>
        </p:nvPicPr>
        <p:blipFill>
          <a:blip r:embed="rId9" cstate="print"/>
          <a:srcRect/>
          <a:stretch>
            <a:fillRect/>
          </a:stretch>
        </p:blipFill>
        <p:spPr bwMode="auto">
          <a:xfrm>
            <a:off x="2267744" y="5085184"/>
            <a:ext cx="1517059" cy="11389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3" name="טבלה 22"/>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grpSp>
        <p:nvGrpSpPr>
          <p:cNvPr id="26" name="קבוצה 25"/>
          <p:cNvGrpSpPr/>
          <p:nvPr/>
        </p:nvGrpSpPr>
        <p:grpSpPr>
          <a:xfrm>
            <a:off x="4211960" y="188640"/>
            <a:ext cx="1368152" cy="1215379"/>
            <a:chOff x="7001279" y="1017271"/>
            <a:chExt cx="1986428" cy="2033605"/>
          </a:xfrm>
        </p:grpSpPr>
        <p:sp>
          <p:nvSpPr>
            <p:cNvPr id="28" name="טבעת 27"/>
            <p:cNvSpPr/>
            <p:nvPr/>
          </p:nvSpPr>
          <p:spPr>
            <a:xfrm>
              <a:off x="7001279" y="1017271"/>
              <a:ext cx="1986428" cy="2033605"/>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אליפסה 26"/>
            <p:cNvSpPr/>
            <p:nvPr/>
          </p:nvSpPr>
          <p:spPr>
            <a:xfrm>
              <a:off x="7415534" y="1447357"/>
              <a:ext cx="1157918" cy="1173431"/>
            </a:xfrm>
            <a:prstGeom prst="ellipse">
              <a:avLst/>
            </a:prstGeom>
            <a:solidFill>
              <a:schemeClr val="tx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4"/>
          <p:cNvSpPr txBox="1"/>
          <p:nvPr/>
        </p:nvSpPr>
        <p:spPr>
          <a:xfrm>
            <a:off x="2771800" y="2780928"/>
            <a:ext cx="3385734" cy="1077218"/>
          </a:xfrm>
          <a:prstGeom prst="rect">
            <a:avLst/>
          </a:prstGeom>
          <a:noFill/>
        </p:spPr>
        <p:txBody>
          <a:bodyPr wrap="square" rtlCol="1">
            <a:spAutoFit/>
          </a:bodyPr>
          <a:lstStyle/>
          <a:p>
            <a:pPr algn="ctr"/>
            <a:r>
              <a:rPr lang="he-IL" sz="3200" b="1" dirty="0" smtClean="0">
                <a:ln w="22225">
                  <a:solidFill>
                    <a:schemeClr val="accent2"/>
                  </a:solidFill>
                  <a:prstDash val="solid"/>
                </a:ln>
                <a:solidFill>
                  <a:srgbClr val="C00000"/>
                </a:solidFill>
              </a:rPr>
              <a:t>המושגים העיקריים </a:t>
            </a:r>
          </a:p>
          <a:p>
            <a:pPr algn="ctr"/>
            <a:r>
              <a:rPr lang="he-IL" sz="3200" b="1" dirty="0" smtClean="0">
                <a:ln w="22225">
                  <a:solidFill>
                    <a:schemeClr val="accent2"/>
                  </a:solidFill>
                  <a:prstDash val="solid"/>
                </a:ln>
                <a:solidFill>
                  <a:srgbClr val="C00000"/>
                </a:solidFill>
              </a:rPr>
              <a:t>העולים מן הכתבה:</a:t>
            </a:r>
            <a:endParaRPr lang="he-IL" sz="3200" b="1" dirty="0">
              <a:ln w="22225">
                <a:solidFill>
                  <a:schemeClr val="accent2"/>
                </a:solidFill>
                <a:prstDash val="solid"/>
              </a:ln>
              <a:solidFill>
                <a:srgbClr val="C00000"/>
              </a:solidFill>
            </a:endParaRPr>
          </a:p>
        </p:txBody>
      </p:sp>
      <p:sp>
        <p:nvSpPr>
          <p:cNvPr id="7" name="מלבן 6"/>
          <p:cNvSpPr/>
          <p:nvPr/>
        </p:nvSpPr>
        <p:spPr>
          <a:xfrm>
            <a:off x="2915816" y="2420888"/>
            <a:ext cx="2880320" cy="461665"/>
          </a:xfrm>
          <a:prstGeom prst="rect">
            <a:avLst/>
          </a:prstGeom>
          <a:noFill/>
        </p:spPr>
        <p:txBody>
          <a:bodyPr wrap="square" lIns="91440" tIns="45720" rIns="91440" bIns="45720">
            <a:spAutoFit/>
          </a:bodyPr>
          <a:lstStyle/>
          <a:p>
            <a:pPr algn="ctr"/>
            <a:r>
              <a:rPr lang="he-IL" sz="2400" b="1" dirty="0">
                <a:ln w="22225">
                  <a:solidFill>
                    <a:schemeClr val="accent2"/>
                  </a:solidFill>
                  <a:prstDash val="solid"/>
                </a:ln>
                <a:solidFill>
                  <a:schemeClr val="accent2">
                    <a:lumMod val="40000"/>
                    <a:lumOff val="60000"/>
                  </a:schemeClr>
                </a:solidFill>
              </a:rPr>
              <a:t>מרכז </a:t>
            </a:r>
            <a:r>
              <a:rPr lang="he-IL" sz="2400" b="1" dirty="0" smtClean="0">
                <a:ln w="22225">
                  <a:solidFill>
                    <a:schemeClr val="accent2"/>
                  </a:solidFill>
                  <a:prstDash val="solid"/>
                </a:ln>
                <a:solidFill>
                  <a:schemeClr val="accent2">
                    <a:lumMod val="40000"/>
                    <a:lumOff val="60000"/>
                  </a:schemeClr>
                </a:solidFill>
              </a:rPr>
              <a:t>– פריפריה</a:t>
            </a:r>
            <a:endParaRPr lang="he-IL" sz="2400" b="1" dirty="0">
              <a:ln w="22225">
                <a:solidFill>
                  <a:schemeClr val="accent2"/>
                </a:solidFill>
                <a:prstDash val="solid"/>
              </a:ln>
              <a:solidFill>
                <a:schemeClr val="accent2">
                  <a:lumMod val="40000"/>
                  <a:lumOff val="60000"/>
                </a:schemeClr>
              </a:solidFill>
            </a:endParaRPr>
          </a:p>
        </p:txBody>
      </p:sp>
      <p:sp>
        <p:nvSpPr>
          <p:cNvPr id="41" name="מלבן 40"/>
          <p:cNvSpPr/>
          <p:nvPr/>
        </p:nvSpPr>
        <p:spPr>
          <a:xfrm>
            <a:off x="6444208" y="1844824"/>
            <a:ext cx="2286203"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רשתות השיווק</a:t>
            </a:r>
            <a:endParaRPr lang="he-IL" sz="2800" b="1" dirty="0">
              <a:ln w="22225">
                <a:solidFill>
                  <a:schemeClr val="accent2"/>
                </a:solidFill>
                <a:prstDash val="solid"/>
              </a:ln>
              <a:solidFill>
                <a:schemeClr val="accent2">
                  <a:lumMod val="40000"/>
                  <a:lumOff val="60000"/>
                </a:schemeClr>
              </a:solidFill>
            </a:endParaRPr>
          </a:p>
        </p:txBody>
      </p:sp>
      <p:sp>
        <p:nvSpPr>
          <p:cNvPr id="42" name="מלבן 41"/>
          <p:cNvSpPr/>
          <p:nvPr/>
        </p:nvSpPr>
        <p:spPr>
          <a:xfrm>
            <a:off x="6997155" y="4293096"/>
            <a:ext cx="1859805"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יוקר המחיה</a:t>
            </a:r>
            <a:endParaRPr lang="he-IL" sz="2800" b="1" dirty="0">
              <a:ln w="22225">
                <a:solidFill>
                  <a:schemeClr val="accent2"/>
                </a:solidFill>
                <a:prstDash val="solid"/>
              </a:ln>
              <a:solidFill>
                <a:schemeClr val="accent2">
                  <a:lumMod val="40000"/>
                  <a:lumOff val="60000"/>
                </a:schemeClr>
              </a:solidFill>
            </a:endParaRPr>
          </a:p>
        </p:txBody>
      </p:sp>
      <p:sp>
        <p:nvSpPr>
          <p:cNvPr id="43" name="מלבן 42"/>
          <p:cNvSpPr/>
          <p:nvPr/>
        </p:nvSpPr>
        <p:spPr>
          <a:xfrm>
            <a:off x="6444208" y="5301208"/>
            <a:ext cx="2317289" cy="1200329"/>
          </a:xfrm>
          <a:prstGeom prst="rect">
            <a:avLst/>
          </a:prstGeom>
          <a:noFill/>
        </p:spPr>
        <p:txBody>
          <a:bodyPr wrap="square" lIns="91440" tIns="45720" rIns="91440" bIns="45720">
            <a:spAutoFit/>
          </a:bodyPr>
          <a:lstStyle/>
          <a:p>
            <a:pPr algn="ctr"/>
            <a:r>
              <a:rPr lang="he-IL" sz="2400" b="1" dirty="0" smtClean="0">
                <a:ln w="22225">
                  <a:solidFill>
                    <a:schemeClr val="accent2"/>
                  </a:solidFill>
                  <a:prstDash val="solid"/>
                </a:ln>
                <a:solidFill>
                  <a:schemeClr val="accent2">
                    <a:lumMod val="40000"/>
                    <a:lumOff val="60000"/>
                  </a:schemeClr>
                </a:solidFill>
              </a:rPr>
              <a:t>הממונה על </a:t>
            </a:r>
          </a:p>
          <a:p>
            <a:pPr algn="ctr"/>
            <a:r>
              <a:rPr lang="he-IL" sz="2400" b="1" dirty="0" smtClean="0">
                <a:ln w="22225">
                  <a:solidFill>
                    <a:schemeClr val="accent2"/>
                  </a:solidFill>
                  <a:prstDash val="solid"/>
                </a:ln>
                <a:solidFill>
                  <a:schemeClr val="accent2">
                    <a:lumMod val="40000"/>
                    <a:lumOff val="60000"/>
                  </a:schemeClr>
                </a:solidFill>
              </a:rPr>
              <a:t>ההגבלים העסקיים</a:t>
            </a:r>
            <a:endParaRPr lang="he-IL" sz="2400" b="1" dirty="0">
              <a:ln w="22225">
                <a:solidFill>
                  <a:schemeClr val="accent2"/>
                </a:solidFill>
                <a:prstDash val="solid"/>
              </a:ln>
              <a:solidFill>
                <a:schemeClr val="accent2">
                  <a:lumMod val="40000"/>
                  <a:lumOff val="60000"/>
                </a:schemeClr>
              </a:solidFill>
            </a:endParaRPr>
          </a:p>
        </p:txBody>
      </p:sp>
      <p:sp>
        <p:nvSpPr>
          <p:cNvPr id="44" name="מלבן 43"/>
          <p:cNvSpPr/>
          <p:nvPr/>
        </p:nvSpPr>
        <p:spPr>
          <a:xfrm>
            <a:off x="827584" y="1556792"/>
            <a:ext cx="2020035" cy="523220"/>
          </a:xfrm>
          <a:prstGeom prst="rect">
            <a:avLst/>
          </a:prstGeom>
          <a:noFill/>
        </p:spPr>
        <p:txBody>
          <a:bodyPr wrap="squar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פערי מחירים</a:t>
            </a:r>
            <a:endParaRPr lang="he-IL" sz="2800" b="1" dirty="0">
              <a:ln w="22225">
                <a:solidFill>
                  <a:schemeClr val="accent2"/>
                </a:solidFill>
                <a:prstDash val="solid"/>
              </a:ln>
              <a:solidFill>
                <a:schemeClr val="accent2">
                  <a:lumMod val="40000"/>
                  <a:lumOff val="60000"/>
                </a:schemeClr>
              </a:solidFill>
            </a:endParaRPr>
          </a:p>
        </p:txBody>
      </p:sp>
      <p:sp>
        <p:nvSpPr>
          <p:cNvPr id="45" name="מלבן 44"/>
          <p:cNvSpPr/>
          <p:nvPr/>
        </p:nvSpPr>
        <p:spPr>
          <a:xfrm>
            <a:off x="395536" y="4005064"/>
            <a:ext cx="1906292"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מחירי המזון</a:t>
            </a:r>
            <a:endParaRPr lang="he-IL" sz="2800" b="1" dirty="0">
              <a:ln w="22225">
                <a:solidFill>
                  <a:schemeClr val="accent2"/>
                </a:solidFill>
                <a:prstDash val="solid"/>
              </a:ln>
              <a:solidFill>
                <a:schemeClr val="accent2">
                  <a:lumMod val="40000"/>
                  <a:lumOff val="60000"/>
                </a:schemeClr>
              </a:solidFill>
            </a:endParaRPr>
          </a:p>
        </p:txBody>
      </p:sp>
      <p:sp>
        <p:nvSpPr>
          <p:cNvPr id="46" name="מלבן 45"/>
          <p:cNvSpPr/>
          <p:nvPr/>
        </p:nvSpPr>
        <p:spPr>
          <a:xfrm>
            <a:off x="611560" y="5301208"/>
            <a:ext cx="1430200" cy="954107"/>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המועצה </a:t>
            </a:r>
          </a:p>
          <a:p>
            <a:pPr algn="ctr"/>
            <a:r>
              <a:rPr lang="he-IL" sz="2800" b="1" dirty="0" smtClean="0">
                <a:ln w="22225">
                  <a:solidFill>
                    <a:schemeClr val="accent2"/>
                  </a:solidFill>
                  <a:prstDash val="solid"/>
                </a:ln>
                <a:solidFill>
                  <a:schemeClr val="accent2">
                    <a:lumMod val="40000"/>
                    <a:lumOff val="60000"/>
                  </a:schemeClr>
                </a:solidFill>
              </a:rPr>
              <a:t>לצרכנות</a:t>
            </a:r>
            <a:endParaRPr lang="he-IL" sz="2800" b="1" dirty="0">
              <a:ln w="22225">
                <a:solidFill>
                  <a:schemeClr val="accent2"/>
                </a:solidFill>
                <a:prstDash val="solid"/>
              </a:ln>
              <a:solidFill>
                <a:schemeClr val="accent2">
                  <a:lumMod val="40000"/>
                  <a:lumOff val="60000"/>
                </a:schemeClr>
              </a:solidFill>
            </a:endParaRPr>
          </a:p>
        </p:txBody>
      </p:sp>
      <p:pic>
        <p:nvPicPr>
          <p:cNvPr id="25" name="6469094.mp3">
            <a:hlinkClick r:id="" action="ppaction://media"/>
          </p:cNvPr>
          <p:cNvPicPr>
            <a:picLocks noRot="1" noChangeAspect="1"/>
          </p:cNvPicPr>
          <p:nvPr>
            <a:audioFile r:link="rId1"/>
          </p:nvPr>
        </p:nvPicPr>
        <p:blipFill>
          <a:blip r:embed="rId10" cstate="print"/>
          <a:stretch>
            <a:fillRect/>
          </a:stretch>
        </p:blipFill>
        <p:spPr>
          <a:xfrm>
            <a:off x="4067944" y="3933056"/>
            <a:ext cx="1152128" cy="1152128"/>
          </a:xfrm>
          <a:prstGeom prst="rect">
            <a:avLst/>
          </a:prstGeom>
        </p:spPr>
      </p:pic>
    </p:spTree>
    <p:extLst>
      <p:ext uri="{BB962C8B-B14F-4D97-AF65-F5344CB8AC3E}">
        <p14:creationId xmlns="" xmlns:p14="http://schemas.microsoft.com/office/powerpoint/2010/main" val="411865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08" fill="hold"/>
                                        <p:tgtEl>
                                          <p:spTgt spid="25"/>
                                        </p:tgtEl>
                                      </p:cBhvr>
                                    </p:cmd>
                                  </p:childTnLst>
                                </p:cTn>
                              </p:par>
                            </p:childTnLst>
                          </p:cTn>
                        </p:par>
                      </p:childTnLst>
                    </p:cTn>
                  </p:par>
                </p:childTnLst>
              </p:cTn>
              <p:nextCondLst>
                <p:cond evt="onClick" delay="0">
                  <p:tgtEl>
                    <p:spTgt spid="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תוצאת תמונה עבור סקיצה של מפת ישראל"/>
          <p:cNvPicPr>
            <a:picLocks noChangeAspect="1" noChangeArrowheads="1"/>
          </p:cNvPicPr>
          <p:nvPr/>
        </p:nvPicPr>
        <p:blipFill>
          <a:blip r:embed="rId3" cstate="print"/>
          <a:srcRect l="6289" t="8813" r="22011"/>
          <a:stretch>
            <a:fillRect/>
          </a:stretch>
        </p:blipFill>
        <p:spPr bwMode="auto">
          <a:xfrm>
            <a:off x="827584" y="12942"/>
            <a:ext cx="3040354" cy="6433800"/>
          </a:xfrm>
          <a:prstGeom prst="rect">
            <a:avLst/>
          </a:prstGeom>
          <a:noFill/>
        </p:spPr>
      </p:pic>
      <p:sp>
        <p:nvSpPr>
          <p:cNvPr id="3" name="אליפסה 2"/>
          <p:cNvSpPr/>
          <p:nvPr/>
        </p:nvSpPr>
        <p:spPr>
          <a:xfrm>
            <a:off x="1303645" y="1907585"/>
            <a:ext cx="2088232" cy="20882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טבעת 3"/>
          <p:cNvSpPr/>
          <p:nvPr/>
        </p:nvSpPr>
        <p:spPr>
          <a:xfrm>
            <a:off x="547561" y="1124744"/>
            <a:ext cx="3600400" cy="367240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מלבן 4"/>
          <p:cNvSpPr/>
          <p:nvPr/>
        </p:nvSpPr>
        <p:spPr>
          <a:xfrm>
            <a:off x="4456936" y="3684305"/>
            <a:ext cx="4428129" cy="76944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שוליים</a:t>
            </a:r>
            <a:r>
              <a:rPr lang="he-IL" sz="44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he-IL"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(פריפריה)</a:t>
            </a:r>
            <a:endParaRPr lang="he-IL"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TextBox 8"/>
          <p:cNvSpPr txBox="1"/>
          <p:nvPr/>
        </p:nvSpPr>
        <p:spPr>
          <a:xfrm>
            <a:off x="4460553" y="4496346"/>
            <a:ext cx="4413597"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אזור שאינו נכלל בתחום הגלעין הראשי או גלעיני המשנה של המדינה. אזורי שוליים הם דלילי אוכלוסין והיקף הפעילות הכלכלית והתרבותית המתרחשת בהם קטן. </a:t>
            </a:r>
            <a:endParaRPr lang="he-IL" sz="2400" dirty="0"/>
          </a:p>
        </p:txBody>
      </p:sp>
      <p:sp>
        <p:nvSpPr>
          <p:cNvPr id="12" name="מלבן 11"/>
          <p:cNvSpPr/>
          <p:nvPr/>
        </p:nvSpPr>
        <p:spPr>
          <a:xfrm>
            <a:off x="4453817" y="164217"/>
            <a:ext cx="4464208" cy="92333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גלעין</a:t>
            </a:r>
            <a:r>
              <a:rPr lang="he-IL" sz="54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he-IL"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(מרכז)</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TextBox 12"/>
          <p:cNvSpPr txBox="1"/>
          <p:nvPr/>
        </p:nvSpPr>
        <p:spPr>
          <a:xfrm>
            <a:off x="4446020" y="1087547"/>
            <a:ext cx="4439045" cy="120242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אזור עירוני צפוף אוכלוסין, שבו מתרכזת עיקר הפעילות הכלכלית, הפוליטית והתרבותית של המדינה. </a:t>
            </a:r>
            <a:endParaRPr lang="he-IL" sz="2400" dirty="0"/>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מלבן 5"/>
          <p:cNvSpPr/>
          <p:nvPr/>
        </p:nvSpPr>
        <p:spPr>
          <a:xfrm rot="21284473">
            <a:off x="1220645" y="2754427"/>
            <a:ext cx="6948613" cy="1039666"/>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האם זה הוגן שבאזורים מסוימים בארץ </a:t>
            </a:r>
          </a:p>
          <a:p>
            <a:pPr algn="ctr"/>
            <a:r>
              <a:rPr lang="he-IL" sz="2800" dirty="0" smtClean="0"/>
              <a:t>המחירים יהיו יקרים יותר מאשר באזורים אחרים?</a:t>
            </a:r>
            <a:endParaRPr lang="he-I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1142540"/>
            <a:ext cx="8172400" cy="4708981"/>
          </a:xfrm>
          <a:prstGeom prst="rect">
            <a:avLst/>
          </a:prstGeom>
          <a:noFill/>
          <a:ln w="9525">
            <a:noFill/>
            <a:miter lim="800000"/>
            <a:headEnd/>
            <a:tailEnd/>
          </a:ln>
        </p:spPr>
        <p:txBody>
          <a:bodyPr wrap="square" anchor="ctr">
            <a:spAutoFit/>
          </a:bodyPr>
          <a:lstStyle/>
          <a:p>
            <a:pPr eaLnBrk="0" hangingPunct="0">
              <a:tabLst>
                <a:tab pos="2044700" algn="l"/>
              </a:tabLst>
            </a:pPr>
            <a:r>
              <a:rPr lang="he-IL" sz="2000" b="1" u="sng" dirty="0" smtClean="0">
                <a:solidFill>
                  <a:srgbClr val="000000"/>
                </a:solidFill>
                <a:latin typeface="Calibri" pitchFamily="34" charset="0"/>
                <a:cs typeface="David" pitchFamily="34" charset="-79"/>
              </a:rPr>
              <a:t>מאפייני </a:t>
            </a:r>
            <a:r>
              <a:rPr lang="he-IL" sz="2000" b="1" u="sng" dirty="0">
                <a:solidFill>
                  <a:srgbClr val="000000"/>
                </a:solidFill>
                <a:latin typeface="Calibri" pitchFamily="34" charset="0"/>
                <a:cs typeface="David" pitchFamily="34" charset="-79"/>
              </a:rPr>
              <a:t>אזור הגלעין</a:t>
            </a:r>
            <a:r>
              <a:rPr lang="he-IL" sz="2000" b="1" dirty="0">
                <a:solidFill>
                  <a:srgbClr val="000000"/>
                </a:solidFill>
                <a:latin typeface="Calibri" pitchFamily="34" charset="0"/>
                <a:cs typeface="David" pitchFamily="34" charset="-79"/>
              </a:rPr>
              <a:t>:</a:t>
            </a:r>
            <a:br>
              <a:rPr lang="he-IL" sz="2000" b="1"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מוקד של פעילות </a:t>
            </a:r>
            <a:r>
              <a:rPr lang="he-IL" sz="2000" dirty="0" smtClean="0">
                <a:solidFill>
                  <a:srgbClr val="000000"/>
                </a:solidFill>
                <a:latin typeface="Calibri" pitchFamily="34" charset="0"/>
                <a:cs typeface="David" pitchFamily="34" charset="-79"/>
              </a:rPr>
              <a:t>כלכלית: ריכוז </a:t>
            </a:r>
            <a:r>
              <a:rPr lang="he-IL" sz="2000" dirty="0">
                <a:solidFill>
                  <a:srgbClr val="000000"/>
                </a:solidFill>
                <a:latin typeface="Calibri" pitchFamily="34" charset="0"/>
                <a:cs typeface="David" pitchFamily="34" charset="-79"/>
              </a:rPr>
              <a:t>של תעשייה, מסחר </a:t>
            </a:r>
            <a:r>
              <a:rPr lang="he-IL" sz="2000" dirty="0" smtClean="0">
                <a:solidFill>
                  <a:srgbClr val="000000"/>
                </a:solidFill>
                <a:latin typeface="Calibri" pitchFamily="34" charset="0"/>
                <a:cs typeface="David" pitchFamily="34" charset="-79"/>
              </a:rPr>
              <a:t>ושירותים.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מוקד של </a:t>
            </a:r>
            <a:r>
              <a:rPr lang="he-IL" sz="2000" dirty="0" smtClean="0">
                <a:solidFill>
                  <a:srgbClr val="000000"/>
                </a:solidFill>
                <a:latin typeface="Calibri" pitchFamily="34" charset="0"/>
                <a:cs typeface="David" pitchFamily="34" charset="-79"/>
              </a:rPr>
              <a:t>כוח פוליטי.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אופי עירוני </a:t>
            </a:r>
            <a:r>
              <a:rPr lang="he-IL" sz="2000" dirty="0" smtClean="0">
                <a:solidFill>
                  <a:srgbClr val="000000"/>
                </a:solidFill>
                <a:latin typeface="Calibri" pitchFamily="34" charset="0"/>
                <a:cs typeface="David" pitchFamily="34" charset="-79"/>
              </a:rPr>
              <a:t>מובהק, קצב </a:t>
            </a:r>
            <a:r>
              <a:rPr lang="he-IL" sz="2000" dirty="0">
                <a:solidFill>
                  <a:srgbClr val="000000"/>
                </a:solidFill>
                <a:latin typeface="Calibri" pitchFamily="34" charset="0"/>
                <a:cs typeface="David" pitchFamily="34" charset="-79"/>
              </a:rPr>
              <a:t>פיתוח מהיר </a:t>
            </a:r>
            <a:r>
              <a:rPr lang="he-IL" sz="2000" dirty="0" smtClean="0">
                <a:solidFill>
                  <a:srgbClr val="000000"/>
                </a:solidFill>
                <a:latin typeface="Calibri" pitchFamily="34" charset="0"/>
                <a:cs typeface="David" pitchFamily="34" charset="-79"/>
              </a:rPr>
              <a:t>ורמת חיים גבוהה יחסית.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נגישות גבוהה</a:t>
            </a:r>
            <a:r>
              <a:rPr lang="he-IL" sz="2000" dirty="0" smtClean="0">
                <a:solidFill>
                  <a:srgbClr val="000000"/>
                </a:solidFill>
                <a:latin typeface="Calibri" pitchFamily="34" charset="0"/>
                <a:cs typeface="David" pitchFamily="34" charset="-79"/>
              </a:rPr>
              <a:t>.</a:t>
            </a:r>
          </a:p>
          <a:p>
            <a:pPr eaLnBrk="0" hangingPunct="0">
              <a:tabLst>
                <a:tab pos="2044700" algn="l"/>
              </a:tabLst>
            </a:pPr>
            <a:r>
              <a:rPr lang="he-IL" sz="2000" dirty="0" smtClean="0">
                <a:solidFill>
                  <a:srgbClr val="000000"/>
                </a:solidFill>
                <a:latin typeface="Calibri" pitchFamily="34" charset="0"/>
                <a:cs typeface="David" pitchFamily="34" charset="-79"/>
              </a:rPr>
              <a:t>* מוקד של </a:t>
            </a:r>
            <a:r>
              <a:rPr lang="he-IL" sz="2000" dirty="0">
                <a:solidFill>
                  <a:srgbClr val="000000"/>
                </a:solidFill>
                <a:latin typeface="Calibri" pitchFamily="34" charset="0"/>
                <a:cs typeface="David" pitchFamily="34" charset="-79"/>
              </a:rPr>
              <a:t>פעילות תרבותית, הטרוגניות </a:t>
            </a:r>
            <a:r>
              <a:rPr lang="he-IL" sz="2000" dirty="0" smtClean="0">
                <a:solidFill>
                  <a:srgbClr val="000000"/>
                </a:solidFill>
                <a:latin typeface="Calibri" pitchFamily="34" charset="0"/>
                <a:cs typeface="David" pitchFamily="34" charset="-79"/>
              </a:rPr>
              <a:t>חברתית ותרבותית.                                           </a:t>
            </a:r>
          </a:p>
          <a:p>
            <a:pPr eaLnBrk="0" hangingPunct="0">
              <a:tabLst>
                <a:tab pos="2044700" algn="l"/>
              </a:tabLst>
            </a:pPr>
            <a:r>
              <a:rPr lang="he-IL" sz="2000" dirty="0" smtClean="0">
                <a:solidFill>
                  <a:srgbClr val="000000"/>
                </a:solidFill>
                <a:latin typeface="Calibri" pitchFamily="34" charset="0"/>
                <a:cs typeface="David" pitchFamily="34" charset="-79"/>
              </a:rPr>
              <a:t>* מחירי </a:t>
            </a:r>
            <a:r>
              <a:rPr lang="he-IL" sz="2000" dirty="0">
                <a:solidFill>
                  <a:srgbClr val="000000"/>
                </a:solidFill>
                <a:latin typeface="Calibri" pitchFamily="34" charset="0"/>
                <a:cs typeface="David" pitchFamily="34" charset="-79"/>
              </a:rPr>
              <a:t>קרקע גבוהים</a:t>
            </a:r>
            <a:r>
              <a:rPr lang="he-IL" sz="2000" dirty="0" smtClean="0">
                <a:solidFill>
                  <a:srgbClr val="000000"/>
                </a:solidFill>
                <a:latin typeface="Calibri" pitchFamily="34" charset="0"/>
                <a:cs typeface="David" pitchFamily="34" charset="-79"/>
              </a:rPr>
              <a:t>.</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b="1" u="sng" dirty="0" smtClean="0">
                <a:solidFill>
                  <a:srgbClr val="000000"/>
                </a:solidFill>
                <a:latin typeface="Calibri" pitchFamily="34" charset="0"/>
                <a:cs typeface="David" pitchFamily="34" charset="-79"/>
              </a:rPr>
              <a:t>מאפייני </a:t>
            </a:r>
            <a:r>
              <a:rPr lang="he-IL" sz="2000" b="1" u="sng" dirty="0">
                <a:solidFill>
                  <a:srgbClr val="000000"/>
                </a:solidFill>
                <a:latin typeface="Calibri" pitchFamily="34" charset="0"/>
                <a:cs typeface="David" pitchFamily="34" charset="-79"/>
              </a:rPr>
              <a:t>אזורי השוליים</a:t>
            </a:r>
            <a:r>
              <a:rPr lang="he-IL" sz="2000" b="1" dirty="0">
                <a:solidFill>
                  <a:srgbClr val="000000"/>
                </a:solidFill>
                <a:latin typeface="Calibri" pitchFamily="34" charset="0"/>
                <a:cs typeface="David" pitchFamily="34" charset="-79"/>
              </a:rPr>
              <a:t>:</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עיסוק נרחב בחקלאות ופחות בתעשייה </a:t>
            </a:r>
            <a:r>
              <a:rPr lang="he-IL" sz="2000" dirty="0" smtClean="0">
                <a:solidFill>
                  <a:srgbClr val="000000"/>
                </a:solidFill>
                <a:latin typeface="Calibri" pitchFamily="34" charset="0"/>
                <a:cs typeface="David" pitchFamily="34" charset="-79"/>
              </a:rPr>
              <a:t>ושירותים</a:t>
            </a:r>
            <a:r>
              <a:rPr lang="he-IL" sz="2000" dirty="0">
                <a:solidFill>
                  <a:srgbClr val="000000"/>
                </a:solidFill>
                <a:latin typeface="Calibri" pitchFamily="34" charset="0"/>
                <a:cs typeface="David" pitchFamily="34" charset="-79"/>
              </a:rPr>
              <a:t>. </a:t>
            </a:r>
            <a:endParaRPr lang="he-IL" sz="2000" dirty="0" smtClean="0">
              <a:solidFill>
                <a:srgbClr val="000000"/>
              </a:solidFill>
              <a:latin typeface="Calibri" pitchFamily="34" charset="0"/>
              <a:cs typeface="David" pitchFamily="34" charset="-79"/>
            </a:endParaRPr>
          </a:p>
          <a:p>
            <a:pPr eaLnBrk="0" hangingPunct="0">
              <a:tabLst>
                <a:tab pos="2044700" algn="l"/>
              </a:tabLst>
            </a:pPr>
            <a:r>
              <a:rPr lang="he-IL" sz="2000" dirty="0" smtClean="0">
                <a:solidFill>
                  <a:srgbClr val="000000"/>
                </a:solidFill>
                <a:latin typeface="Calibri" pitchFamily="34" charset="0"/>
                <a:cs typeface="David" pitchFamily="34" charset="-79"/>
              </a:rPr>
              <a:t>* עוצמה </a:t>
            </a:r>
            <a:r>
              <a:rPr lang="he-IL" sz="2000" dirty="0">
                <a:solidFill>
                  <a:srgbClr val="000000"/>
                </a:solidFill>
                <a:latin typeface="Calibri" pitchFamily="34" charset="0"/>
                <a:cs typeface="David" pitchFamily="34" charset="-79"/>
              </a:rPr>
              <a:t>פוליטית נמוכה יחסית. </a:t>
            </a:r>
            <a:endParaRPr lang="he-IL" sz="2000" dirty="0" smtClean="0">
              <a:solidFill>
                <a:srgbClr val="000000"/>
              </a:solidFill>
              <a:latin typeface="Calibri" pitchFamily="34" charset="0"/>
              <a:cs typeface="David" pitchFamily="34" charset="-79"/>
            </a:endParaRP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קצב פיתוח </a:t>
            </a:r>
            <a:r>
              <a:rPr lang="he-IL" sz="2000" dirty="0" smtClean="0">
                <a:solidFill>
                  <a:srgbClr val="000000"/>
                </a:solidFill>
                <a:latin typeface="Calibri" pitchFamily="34" charset="0"/>
                <a:cs typeface="David" pitchFamily="34" charset="-79"/>
              </a:rPr>
              <a:t>אִטי</a:t>
            </a:r>
            <a:r>
              <a:rPr lang="he-IL" sz="2000" dirty="0">
                <a:solidFill>
                  <a:srgbClr val="000000"/>
                </a:solidFill>
                <a:latin typeface="Calibri" pitchFamily="34" charset="0"/>
                <a:cs typeface="David" pitchFamily="34" charset="-79"/>
              </a:rPr>
              <a:t>, רמת חיים והכנסה ממוצעת נמוכות </a:t>
            </a:r>
            <a:r>
              <a:rPr lang="he-IL" sz="2000" dirty="0" smtClean="0">
                <a:solidFill>
                  <a:srgbClr val="000000"/>
                </a:solidFill>
                <a:latin typeface="Calibri" pitchFamily="34" charset="0"/>
                <a:cs typeface="David" pitchFamily="34" charset="-79"/>
              </a:rPr>
              <a:t>יחסית, </a:t>
            </a:r>
            <a:r>
              <a:rPr lang="he-IL" sz="2000" dirty="0">
                <a:solidFill>
                  <a:srgbClr val="000000"/>
                </a:solidFill>
                <a:latin typeface="Calibri" pitchFamily="34" charset="0"/>
                <a:cs typeface="David" pitchFamily="34" charset="-79"/>
              </a:rPr>
              <a:t>ונטייה </a:t>
            </a:r>
            <a:r>
              <a:rPr lang="he-IL" sz="2000" dirty="0" smtClean="0">
                <a:solidFill>
                  <a:srgbClr val="000000"/>
                </a:solidFill>
                <a:latin typeface="Calibri" pitchFamily="34" charset="0"/>
                <a:cs typeface="David" pitchFamily="34" charset="-79"/>
              </a:rPr>
              <a:t>לשימור </a:t>
            </a:r>
            <a:r>
              <a:rPr lang="he-IL" sz="2000" dirty="0">
                <a:solidFill>
                  <a:srgbClr val="000000"/>
                </a:solidFill>
                <a:latin typeface="Calibri" pitchFamily="34" charset="0"/>
                <a:cs typeface="David" pitchFamily="34" charset="-79"/>
              </a:rPr>
              <a:t>מסורות.                             </a:t>
            </a:r>
            <a:r>
              <a:rPr lang="he-IL" sz="2000" dirty="0" smtClean="0">
                <a:solidFill>
                  <a:srgbClr val="000000"/>
                </a:solidFill>
                <a:latin typeface="Calibri" pitchFamily="34" charset="0"/>
                <a:cs typeface="David" pitchFamily="34" charset="-79"/>
              </a:rPr>
              <a:t>     </a:t>
            </a: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נגישות נמוכה ותנאים טבעיים שאינם תמיד נוחים, </a:t>
            </a:r>
            <a:r>
              <a:rPr lang="he-IL" sz="2000" dirty="0" smtClean="0">
                <a:solidFill>
                  <a:srgbClr val="000000"/>
                </a:solidFill>
                <a:latin typeface="Calibri" pitchFamily="34" charset="0"/>
                <a:cs typeface="David" pitchFamily="34" charset="-79"/>
              </a:rPr>
              <a:t>קִרבה </a:t>
            </a:r>
            <a:r>
              <a:rPr lang="he-IL" sz="2000" dirty="0">
                <a:solidFill>
                  <a:srgbClr val="000000"/>
                </a:solidFill>
                <a:latin typeface="Calibri" pitchFamily="34" charset="0"/>
                <a:cs typeface="David" pitchFamily="34" charset="-79"/>
              </a:rPr>
              <a:t>לאזורי גבול.</a:t>
            </a:r>
          </a:p>
          <a:p>
            <a:pPr eaLnBrk="0" hangingPunct="0">
              <a:tabLst>
                <a:tab pos="2044700" algn="l"/>
              </a:tabLst>
            </a:pPr>
            <a:r>
              <a:rPr lang="he-IL" sz="2000" dirty="0" smtClean="0">
                <a:solidFill>
                  <a:srgbClr val="000000"/>
                </a:solidFill>
                <a:latin typeface="Calibri" pitchFamily="34" charset="0"/>
                <a:cs typeface="David" pitchFamily="34" charset="-79"/>
              </a:rPr>
              <a:t>* מאזן </a:t>
            </a:r>
            <a:r>
              <a:rPr lang="he-IL" sz="2000" dirty="0">
                <a:solidFill>
                  <a:srgbClr val="000000"/>
                </a:solidFill>
                <a:latin typeface="Calibri" pitchFamily="34" charset="0"/>
                <a:cs typeface="David" pitchFamily="34" charset="-79"/>
              </a:rPr>
              <a:t>הגירה </a:t>
            </a:r>
            <a:r>
              <a:rPr lang="he-IL" sz="2000" dirty="0" smtClean="0">
                <a:solidFill>
                  <a:srgbClr val="000000"/>
                </a:solidFill>
                <a:latin typeface="Calibri" pitchFamily="34" charset="0"/>
                <a:cs typeface="David" pitchFamily="34" charset="-79"/>
              </a:rPr>
              <a:t>שלילי </a:t>
            </a:r>
            <a:r>
              <a:rPr lang="he-IL" sz="2000" dirty="0">
                <a:solidFill>
                  <a:srgbClr val="000000"/>
                </a:solidFill>
                <a:latin typeface="Calibri" pitchFamily="34" charset="0"/>
                <a:cs typeface="David" pitchFamily="34" charset="-79"/>
              </a:rPr>
              <a:t>(הרוב מהגרים לגלעין</a:t>
            </a:r>
            <a:r>
              <a:rPr lang="he-IL" sz="2000" dirty="0" smtClean="0">
                <a:solidFill>
                  <a:srgbClr val="000000"/>
                </a:solidFill>
                <a:latin typeface="Calibri" pitchFamily="34" charset="0"/>
                <a:cs typeface="David" pitchFamily="34" charset="-79"/>
              </a:rPr>
              <a:t>) וצפיפות </a:t>
            </a:r>
            <a:r>
              <a:rPr lang="he-IL" sz="2000" dirty="0">
                <a:solidFill>
                  <a:srgbClr val="000000"/>
                </a:solidFill>
                <a:latin typeface="Calibri" pitchFamily="34" charset="0"/>
                <a:cs typeface="David" pitchFamily="34" charset="-79"/>
              </a:rPr>
              <a:t>אוכלוסין נמוכה</a:t>
            </a:r>
            <a:r>
              <a:rPr lang="he-IL" sz="2000" dirty="0" smtClean="0">
                <a:solidFill>
                  <a:srgbClr val="000000"/>
                </a:solidFill>
                <a:latin typeface="Calibri" pitchFamily="34" charset="0"/>
                <a:cs typeface="David" pitchFamily="34" charset="-79"/>
              </a:rPr>
              <a:t>.</a:t>
            </a: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מחירי קרקע נמוכים.        </a:t>
            </a:r>
            <a:endParaRPr lang="he-IL" sz="2000" dirty="0">
              <a:latin typeface="Calibri" pitchFamily="34" charset="0"/>
            </a:endParaRPr>
          </a:p>
        </p:txBody>
      </p:sp>
      <p:sp>
        <p:nvSpPr>
          <p:cNvPr id="3" name="TextBox 2"/>
          <p:cNvSpPr txBox="1"/>
          <p:nvPr/>
        </p:nvSpPr>
        <p:spPr>
          <a:xfrm>
            <a:off x="683568" y="311544"/>
            <a:ext cx="7488832" cy="523220"/>
          </a:xfrm>
          <a:prstGeom prst="rect">
            <a:avLst/>
          </a:prstGeom>
          <a:noFill/>
        </p:spPr>
        <p:txBody>
          <a:bodyPr wrap="square" rtlCol="1">
            <a:spAutoFit/>
          </a:bodyPr>
          <a:lstStyle/>
          <a:p>
            <a:r>
              <a:rPr lang="he-IL" sz="2800" b="1" dirty="0" smtClean="0">
                <a:solidFill>
                  <a:srgbClr val="0000FF"/>
                </a:solidFill>
                <a:latin typeface="Calibri" pitchFamily="34" charset="0"/>
                <a:ea typeface="Calibri" pitchFamily="34" charset="0"/>
                <a:cs typeface="David" pitchFamily="34" charset="-79"/>
              </a:rPr>
              <a:t>אזורי גלעין ושוליים – מאפיינים עיקריים</a:t>
            </a:r>
            <a:endParaRPr lang="he-IL" sz="2800" b="1" dirty="0">
              <a:solidFill>
                <a:srgbClr val="0000FF"/>
              </a:solidFill>
              <a:latin typeface="Calibri" pitchFamily="34" charset="0"/>
              <a:ea typeface="Calibri" pitchFamily="34" charset="0"/>
              <a:cs typeface="David" pitchFamily="34" charset="-79"/>
            </a:endParaRPr>
          </a:p>
        </p:txBody>
      </p:sp>
      <p:sp>
        <p:nvSpPr>
          <p:cNvPr id="4" name="אליפסה 3"/>
          <p:cNvSpPr/>
          <p:nvPr/>
        </p:nvSpPr>
        <p:spPr>
          <a:xfrm>
            <a:off x="179512" y="145801"/>
            <a:ext cx="1259632" cy="1268760"/>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טבעת 4"/>
          <p:cNvSpPr/>
          <p:nvPr/>
        </p:nvSpPr>
        <p:spPr>
          <a:xfrm>
            <a:off x="971600" y="305126"/>
            <a:ext cx="1331640" cy="1368152"/>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aphicFrame>
        <p:nvGraphicFramePr>
          <p:cNvPr id="6" name="טבלה 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2352" y="1454047"/>
            <a:ext cx="8579296" cy="4525963"/>
          </a:xfrm>
        </p:spPr>
        <p:txBody>
          <a:bodyPr/>
          <a:lstStyle/>
          <a:p>
            <a:pPr marL="0" indent="0">
              <a:buNone/>
            </a:pP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לפי דעתך, היכן </a:t>
            </a:r>
            <a:r>
              <a:rPr lang="he-IL" sz="2800" b="1" dirty="0">
                <a:ln w="6600">
                  <a:solidFill>
                    <a:schemeClr val="accent2"/>
                  </a:solidFill>
                  <a:prstDash val="solid"/>
                </a:ln>
                <a:solidFill>
                  <a:srgbClr val="C00000"/>
                </a:solidFill>
                <a:effectLst>
                  <a:outerShdw dist="38100" dir="2700000" algn="tl" rotWithShape="0">
                    <a:schemeClr val="accent2"/>
                  </a:outerShdw>
                </a:effectLst>
              </a:rPr>
              <a:t>בארץ הכי כדאי למקם את העסק </a:t>
            </a: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שלך?</a:t>
            </a:r>
          </a:p>
          <a:p>
            <a:pPr marL="0" indent="0" algn="ctr">
              <a:buNone/>
            </a:pP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היכן הוא יהיה הכי רווחי?</a:t>
            </a:r>
            <a:endParaRPr lang="he-IL" sz="2800" b="1" dirty="0">
              <a:ln w="6600">
                <a:solidFill>
                  <a:schemeClr val="accent2"/>
                </a:solidFill>
                <a:prstDash val="solid"/>
              </a:ln>
              <a:solidFill>
                <a:srgbClr val="C00000"/>
              </a:solidFill>
              <a:effectLst>
                <a:outerShdw dist="38100" dir="2700000" algn="tl" rotWithShape="0">
                  <a:schemeClr val="accent2"/>
                </a:outerShdw>
              </a:effectLst>
            </a:endParaRPr>
          </a:p>
          <a:p>
            <a:endParaRPr lang="he-IL" dirty="0"/>
          </a:p>
        </p:txBody>
      </p:sp>
      <p:pic>
        <p:nvPicPr>
          <p:cNvPr id="4" name="Picture 4" descr="תוצאת תמונה עבור סקיצה של מפת ישראל"/>
          <p:cNvPicPr>
            <a:picLocks noChangeAspect="1" noChangeArrowheads="1"/>
          </p:cNvPicPr>
          <p:nvPr/>
        </p:nvPicPr>
        <p:blipFill>
          <a:blip r:embed="rId3" cstate="print"/>
          <a:srcRect l="6289" t="8813" r="22011"/>
          <a:stretch>
            <a:fillRect/>
          </a:stretch>
        </p:blipFill>
        <p:spPr bwMode="auto">
          <a:xfrm>
            <a:off x="3087828" y="2780754"/>
            <a:ext cx="3040354" cy="3711486"/>
          </a:xfrm>
          <a:prstGeom prst="rect">
            <a:avLst/>
          </a:prstGeom>
          <a:noFill/>
        </p:spPr>
      </p:pic>
      <p:sp>
        <p:nvSpPr>
          <p:cNvPr id="5" name="טבעת 4"/>
          <p:cNvSpPr/>
          <p:nvPr/>
        </p:nvSpPr>
        <p:spPr>
          <a:xfrm>
            <a:off x="3165925" y="3606841"/>
            <a:ext cx="2936310" cy="2198786"/>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אליפסה 5"/>
          <p:cNvSpPr/>
          <p:nvPr/>
        </p:nvSpPr>
        <p:spPr>
          <a:xfrm>
            <a:off x="3661972" y="4077072"/>
            <a:ext cx="1944216" cy="1258324"/>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rot="917531">
            <a:off x="5940512" y="2884854"/>
            <a:ext cx="1655896"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בגלעין?</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TextBox 7"/>
          <p:cNvSpPr txBox="1"/>
          <p:nvPr/>
        </p:nvSpPr>
        <p:spPr>
          <a:xfrm>
            <a:off x="6342787" y="3855547"/>
            <a:ext cx="2304256"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dirty="0" smtClean="0"/>
              <a:t>אזור עירוני צפוף אוכלוסין, שבו מתרכזת עיקר הפעילות הכלכלית, הפוליטית והתרבותית של המדינה. </a:t>
            </a:r>
            <a:endParaRPr lang="he-IL" sz="2000" dirty="0"/>
          </a:p>
        </p:txBody>
      </p:sp>
      <p:sp>
        <p:nvSpPr>
          <p:cNvPr id="9" name="מלבן 8"/>
          <p:cNvSpPr/>
          <p:nvPr/>
        </p:nvSpPr>
        <p:spPr>
          <a:xfrm rot="21004635">
            <a:off x="1217829" y="2876866"/>
            <a:ext cx="1994643"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בשוליים?</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Box 9"/>
          <p:cNvSpPr txBox="1"/>
          <p:nvPr/>
        </p:nvSpPr>
        <p:spPr>
          <a:xfrm>
            <a:off x="356818" y="3855547"/>
            <a:ext cx="2520280"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dirty="0" smtClean="0"/>
              <a:t>אזור שאינו נכלל בתחום הגלעין הראשי או גלעיני המשנה של המדינה. אזורי שוליים הם דלילי אוכלוסין והיקף הפעילות הכלכלית והתרבותית המתרחשת בהם קטן. </a:t>
            </a:r>
            <a:endParaRPr lang="he-IL" sz="2000" dirty="0"/>
          </a:p>
        </p:txBody>
      </p:sp>
      <p:graphicFrame>
        <p:nvGraphicFramePr>
          <p:cNvPr id="11" name="טבלה 10"/>
          <p:cNvGraphicFramePr>
            <a:graphicFrameLocks noGrp="1"/>
          </p:cNvGraphicFramePr>
          <p:nvPr/>
        </p:nvGraphicFramePr>
        <p:xfrm>
          <a:off x="0" y="6492240"/>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2" name="TextBox 11"/>
          <p:cNvSpPr txBox="1"/>
          <p:nvPr/>
        </p:nvSpPr>
        <p:spPr>
          <a:xfrm>
            <a:off x="665820" y="606749"/>
            <a:ext cx="7812360" cy="769441"/>
          </a:xfrm>
          <a:prstGeom prst="rect">
            <a:avLst/>
          </a:prstGeom>
          <a:noFill/>
        </p:spPr>
        <p:txBody>
          <a:bodyPr wrap="square" rtlCol="1">
            <a:spAutoFit/>
          </a:bodyPr>
          <a:lstStyle/>
          <a:p>
            <a:pPr algn="ctr"/>
            <a:r>
              <a:rPr lang="he-IL" sz="4400" b="1" dirty="0" smtClean="0">
                <a:ln w="6600">
                  <a:solidFill>
                    <a:schemeClr val="accent2"/>
                  </a:solidFill>
                  <a:prstDash val="solid"/>
                </a:ln>
                <a:solidFill>
                  <a:srgbClr val="C00000"/>
                </a:solidFill>
                <a:effectLst>
                  <a:outerShdw dist="38100" dir="2700000" algn="tl" rotWithShape="0">
                    <a:schemeClr val="accent2"/>
                  </a:outerShdw>
                </a:effectLst>
              </a:rPr>
              <a:t>בעל/ת עסק יקר/ה:</a:t>
            </a:r>
            <a:endParaRPr lang="he-IL" sz="4400" b="1" dirty="0">
              <a:ln w="6600">
                <a:solidFill>
                  <a:schemeClr val="accent2"/>
                </a:solidFill>
                <a:prstDash val="solid"/>
              </a:ln>
              <a:solidFill>
                <a:srgbClr val="C00000"/>
              </a:solidFill>
              <a:effectLst>
                <a:outerShdw dist="38100" dir="2700000" algn="tl" rotWithShape="0">
                  <a:schemeClr val="accent2"/>
                </a:outerShdw>
              </a:effectLst>
            </a:endParaRPr>
          </a:p>
        </p:txBody>
      </p:sp>
      <p:pic>
        <p:nvPicPr>
          <p:cNvPr id="14" name="תמונה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1600" y="511642"/>
            <a:ext cx="1279537" cy="959653"/>
          </a:xfrm>
          <a:prstGeom prst="rect">
            <a:avLst/>
          </a:prstGeom>
        </p:spPr>
      </p:pic>
      <p:pic>
        <p:nvPicPr>
          <p:cNvPr id="17" name="תמונה 16"/>
          <p:cNvPicPr>
            <a:picLocks noChangeAspect="1"/>
          </p:cNvPicPr>
          <p:nvPr/>
        </p:nvPicPr>
        <p:blipFill>
          <a:blip r:embed="rId5" cstate="print"/>
          <a:stretch>
            <a:fillRect/>
          </a:stretch>
        </p:blipFill>
        <p:spPr>
          <a:xfrm>
            <a:off x="7184207" y="504823"/>
            <a:ext cx="1279537" cy="1017644"/>
          </a:xfrm>
          <a:prstGeom prst="rect">
            <a:avLst/>
          </a:prstGeom>
        </p:spPr>
      </p:pic>
    </p:spTree>
    <p:extLst>
      <p:ext uri="{BB962C8B-B14F-4D97-AF65-F5344CB8AC3E}">
        <p14:creationId xmlns="" xmlns:p14="http://schemas.microsoft.com/office/powerpoint/2010/main" val="3663602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תוצאת תמונה עבור ‪businessman desert‬‏"/>
          <p:cNvPicPr>
            <a:picLocks noChangeAspect="1" noChangeArrowheads="1"/>
          </p:cNvPicPr>
          <p:nvPr/>
        </p:nvPicPr>
        <p:blipFill>
          <a:blip r:embed="rId3" cstate="print"/>
          <a:srcRect/>
          <a:stretch>
            <a:fillRect/>
          </a:stretch>
        </p:blipFill>
        <p:spPr bwMode="auto">
          <a:xfrm>
            <a:off x="179512" y="3212976"/>
            <a:ext cx="5583941" cy="3140968"/>
          </a:xfrm>
          <a:prstGeom prst="rect">
            <a:avLst/>
          </a:prstGeom>
          <a:noFill/>
        </p:spPr>
      </p:pic>
      <p:sp>
        <p:nvSpPr>
          <p:cNvPr id="12" name="מלבן 11"/>
          <p:cNvSpPr/>
          <p:nvPr/>
        </p:nvSpPr>
        <p:spPr>
          <a:xfrm>
            <a:off x="755576" y="719032"/>
            <a:ext cx="75246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סף כניסה</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TextBox 12"/>
          <p:cNvSpPr txBox="1"/>
          <p:nvPr/>
        </p:nvSpPr>
        <p:spPr>
          <a:xfrm>
            <a:off x="755576" y="1448203"/>
            <a:ext cx="7524980"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קהל קונים מינימלי הדרוש כדי לקיים עסק או שירות ברווחיות. </a:t>
            </a:r>
          </a:p>
          <a:p>
            <a:pPr algn="ctr"/>
            <a:r>
              <a:rPr lang="he-IL" sz="2400" dirty="0" smtClean="0"/>
              <a:t>במקומות </a:t>
            </a:r>
            <a:r>
              <a:rPr lang="he-IL" sz="2400" dirty="0" err="1" smtClean="0"/>
              <a:t>דלילי</a:t>
            </a:r>
            <a:r>
              <a:rPr lang="he-IL" sz="2400" dirty="0" smtClean="0"/>
              <a:t> אוכלוסייה לעתים אין סף כניסה מְסַפֵּק. משמעות הדבר היא שלא משתלם כלכלית לפתוח עסק במקום. </a:t>
            </a:r>
            <a:endParaRPr lang="he-IL" sz="2400" dirty="0"/>
          </a:p>
        </p:txBody>
      </p:sp>
      <p:graphicFrame>
        <p:nvGraphicFramePr>
          <p:cNvPr id="5" name="טבלה 4"/>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treasure map‬‏"/>
          <p:cNvPicPr>
            <a:picLocks noChangeAspect="1" noChangeArrowheads="1"/>
          </p:cNvPicPr>
          <p:nvPr/>
        </p:nvPicPr>
        <p:blipFill>
          <a:blip r:embed="rId3" cstate="print"/>
          <a:srcRect/>
          <a:stretch>
            <a:fillRect/>
          </a:stretch>
        </p:blipFill>
        <p:spPr bwMode="auto">
          <a:xfrm>
            <a:off x="2771800" y="2996952"/>
            <a:ext cx="4176464" cy="3341172"/>
          </a:xfrm>
          <a:prstGeom prst="rect">
            <a:avLst/>
          </a:prstGeom>
          <a:noFill/>
          <a:ln w="19050">
            <a:solidFill>
              <a:schemeClr val="tx2">
                <a:lumMod val="75000"/>
              </a:schemeClr>
            </a:solidFill>
          </a:ln>
        </p:spPr>
      </p:pic>
      <p:sp>
        <p:nvSpPr>
          <p:cNvPr id="9" name="מלבן מעוגל 8"/>
          <p:cNvSpPr/>
          <p:nvPr/>
        </p:nvSpPr>
        <p:spPr>
          <a:xfrm>
            <a:off x="0" y="6381328"/>
            <a:ext cx="9144000" cy="47667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3"/>
          <p:cNvPicPr>
            <a:picLocks noChangeAspect="1" noChangeArrowheads="1"/>
          </p:cNvPicPr>
          <p:nvPr/>
        </p:nvPicPr>
        <p:blipFill>
          <a:blip r:embed="rId4" cstate="print"/>
          <a:srcRect/>
          <a:stretch>
            <a:fillRect/>
          </a:stretch>
        </p:blipFill>
        <p:spPr bwMode="auto">
          <a:xfrm flipH="1">
            <a:off x="1943708" y="4724946"/>
            <a:ext cx="504056" cy="1265667"/>
          </a:xfrm>
          <a:prstGeom prst="rect">
            <a:avLst/>
          </a:prstGeom>
          <a:noFill/>
          <a:ln w="9525">
            <a:noFill/>
            <a:miter lim="800000"/>
            <a:headEnd/>
            <a:tailEnd/>
          </a:ln>
        </p:spPr>
      </p:pic>
      <p:sp>
        <p:nvSpPr>
          <p:cNvPr id="6" name="הסבר אליפטי 5"/>
          <p:cNvSpPr/>
          <p:nvPr/>
        </p:nvSpPr>
        <p:spPr>
          <a:xfrm>
            <a:off x="7631832" y="2924944"/>
            <a:ext cx="1512168" cy="1440160"/>
          </a:xfrm>
          <a:prstGeom prst="wedgeEllipseCallout">
            <a:avLst>
              <a:gd name="adj1" fmla="val -55674"/>
              <a:gd name="adj2" fmla="val 82508"/>
            </a:avLst>
          </a:prstGeom>
          <a:ln w="9525"/>
        </p:spPr>
        <p:style>
          <a:lnRef idx="2">
            <a:schemeClr val="dk1"/>
          </a:lnRef>
          <a:fillRef idx="1">
            <a:schemeClr val="lt1"/>
          </a:fillRef>
          <a:effectRef idx="0">
            <a:schemeClr val="dk1"/>
          </a:effectRef>
          <a:fontRef idx="minor">
            <a:schemeClr val="dk1"/>
          </a:fontRef>
        </p:style>
        <p:txBody>
          <a:bodyPr rtlCol="1" anchor="ctr"/>
          <a:lstStyle/>
          <a:p>
            <a:pPr algn="ctr"/>
            <a:r>
              <a:rPr lang="he-IL" sz="1600" dirty="0" smtClean="0"/>
              <a:t>לא מוצר! </a:t>
            </a:r>
            <a:r>
              <a:rPr lang="he-IL" sz="2800" b="1" dirty="0" smtClean="0"/>
              <a:t>אוצר!</a:t>
            </a:r>
            <a:endParaRPr lang="he-IL" sz="2800" b="1" dirty="0"/>
          </a:p>
        </p:txBody>
      </p:sp>
      <p:pic>
        <p:nvPicPr>
          <p:cNvPr id="7" name="Picture 4"/>
          <p:cNvPicPr>
            <a:picLocks noChangeAspect="1" noChangeArrowheads="1"/>
          </p:cNvPicPr>
          <p:nvPr/>
        </p:nvPicPr>
        <p:blipFill>
          <a:blip r:embed="rId5" cstate="print"/>
          <a:srcRect l="18619"/>
          <a:stretch>
            <a:fillRect/>
          </a:stretch>
        </p:blipFill>
        <p:spPr bwMode="auto">
          <a:xfrm>
            <a:off x="7362557" y="4869160"/>
            <a:ext cx="449803" cy="1121453"/>
          </a:xfrm>
          <a:prstGeom prst="rect">
            <a:avLst/>
          </a:prstGeom>
          <a:noFill/>
          <a:ln w="9525">
            <a:noFill/>
            <a:miter lim="800000"/>
            <a:headEnd/>
            <a:tailEnd/>
          </a:ln>
        </p:spPr>
      </p:pic>
      <p:sp>
        <p:nvSpPr>
          <p:cNvPr id="8" name="הסבר אליפטי 7"/>
          <p:cNvSpPr/>
          <p:nvPr/>
        </p:nvSpPr>
        <p:spPr>
          <a:xfrm>
            <a:off x="35496" y="2348880"/>
            <a:ext cx="2520280" cy="1728192"/>
          </a:xfrm>
          <a:prstGeom prst="wedgeEllipseCallout">
            <a:avLst>
              <a:gd name="adj1" fmla="val 28312"/>
              <a:gd name="adj2" fmla="val 88978"/>
            </a:avLst>
          </a:prstGeom>
          <a:ln w="9525"/>
        </p:spPr>
        <p:style>
          <a:lnRef idx="2">
            <a:schemeClr val="dk1"/>
          </a:lnRef>
          <a:fillRef idx="1">
            <a:schemeClr val="lt1"/>
          </a:fillRef>
          <a:effectRef idx="0">
            <a:schemeClr val="dk1"/>
          </a:effectRef>
          <a:fontRef idx="minor">
            <a:schemeClr val="dk1"/>
          </a:fontRef>
        </p:style>
        <p:txBody>
          <a:bodyPr rtlCol="1" anchor="ctr"/>
          <a:lstStyle/>
          <a:p>
            <a:pPr algn="ctr"/>
            <a:r>
              <a:rPr lang="he-IL" sz="1600" b="1" dirty="0" smtClean="0"/>
              <a:t>אני ממש לא מאמין שאני צריך ללכת את כל זה </a:t>
            </a:r>
          </a:p>
          <a:p>
            <a:pPr algn="ctr"/>
            <a:r>
              <a:rPr lang="he-IL" sz="1600" b="1" dirty="0" smtClean="0"/>
              <a:t>רק בשביל </a:t>
            </a:r>
            <a:r>
              <a:rPr lang="he-IL" sz="2000" b="1" dirty="0" smtClean="0"/>
              <a:t>מוצר</a:t>
            </a:r>
            <a:r>
              <a:rPr lang="he-IL" sz="1600" dirty="0" smtClean="0"/>
              <a:t>...</a:t>
            </a:r>
            <a:endParaRPr lang="he-IL" sz="1600" dirty="0"/>
          </a:p>
        </p:txBody>
      </p:sp>
      <p:sp>
        <p:nvSpPr>
          <p:cNvPr id="11" name="מלבן 10"/>
          <p:cNvSpPr/>
          <p:nvPr/>
        </p:nvSpPr>
        <p:spPr>
          <a:xfrm>
            <a:off x="683568" y="685229"/>
            <a:ext cx="79205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טווח מוצר</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683568" y="1376638"/>
            <a:ext cx="7920880"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המרחק המרבי שאדם מוכן לעבור כדי לרכוש מוצר או שירות מסוים</a:t>
            </a:r>
            <a:endParaRPr lang="he-IL" sz="2400" dirty="0"/>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7620</TotalTime>
  <Words>1805</Words>
  <Application>Microsoft Office PowerPoint</Application>
  <PresentationFormat>‫הצגה על המסך (4:3)</PresentationFormat>
  <Paragraphs>274</Paragraphs>
  <Slides>21</Slides>
  <Notes>21</Notes>
  <HiddenSlides>0</HiddenSlides>
  <MMClips>2</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ayalas</dc:creator>
  <cp:lastModifiedBy>ayalas</cp:lastModifiedBy>
  <cp:revision>592</cp:revision>
  <dcterms:created xsi:type="dcterms:W3CDTF">2016-11-03T12:28:15Z</dcterms:created>
  <dcterms:modified xsi:type="dcterms:W3CDTF">2017-04-30T07:14:46Z</dcterms:modified>
</cp:coreProperties>
</file>