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  <p:sldMasterId id="2147483720" r:id="rId4"/>
    <p:sldMasterId id="2147483732" r:id="rId5"/>
    <p:sldMasterId id="2147483756" r:id="rId6"/>
  </p:sldMasterIdLst>
  <p:notesMasterIdLst>
    <p:notesMasterId r:id="rId29"/>
  </p:notesMasterIdLst>
  <p:handoutMasterIdLst>
    <p:handoutMasterId r:id="rId30"/>
  </p:handoutMasterIdLst>
  <p:sldIdLst>
    <p:sldId id="257" r:id="rId7"/>
    <p:sldId id="285" r:id="rId8"/>
    <p:sldId id="297" r:id="rId9"/>
    <p:sldId id="259" r:id="rId10"/>
    <p:sldId id="283" r:id="rId11"/>
    <p:sldId id="317" r:id="rId12"/>
    <p:sldId id="319" r:id="rId13"/>
    <p:sldId id="279" r:id="rId14"/>
    <p:sldId id="334" r:id="rId15"/>
    <p:sldId id="322" r:id="rId16"/>
    <p:sldId id="323" r:id="rId17"/>
    <p:sldId id="324" r:id="rId18"/>
    <p:sldId id="304" r:id="rId19"/>
    <p:sldId id="264" r:id="rId20"/>
    <p:sldId id="267" r:id="rId21"/>
    <p:sldId id="315" r:id="rId22"/>
    <p:sldId id="305" r:id="rId23"/>
    <p:sldId id="337" r:id="rId24"/>
    <p:sldId id="338" r:id="rId25"/>
    <p:sldId id="339" r:id="rId26"/>
    <p:sldId id="340" r:id="rId27"/>
    <p:sldId id="341" r:id="rId2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rit" initials="S" lastIdx="3" clrIdx="0"/>
  <p:cmAuthor id="1" name="User" initials="U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CCFF33"/>
    <a:srgbClr val="0099FF"/>
    <a:srgbClr val="008000"/>
    <a:srgbClr val="A6A6A6"/>
    <a:srgbClr val="FFC000"/>
    <a:srgbClr val="00CC00"/>
    <a:srgbClr val="FF00FF"/>
    <a:srgbClr val="3333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8615" autoAdjust="0"/>
  </p:normalViewPr>
  <p:slideViewPr>
    <p:cSldViewPr>
      <p:cViewPr>
        <p:scale>
          <a:sx n="75" d="100"/>
          <a:sy n="75" d="100"/>
        </p:scale>
        <p:origin x="-924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65006457615820468"/>
          <c:y val="0.10217535604342133"/>
          <c:w val="0.31427563604043995"/>
          <c:h val="0.872317456991417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נחשפו לאירוע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Sheet1!$A$2:$A$16</c:f>
              <c:strCache>
                <c:ptCount val="15"/>
                <c:pt idx="0">
                  <c:v>המוכר המליץ על מותגים מסוימים מאינטרסים אישיים שלו או של החנות</c:v>
                </c:pt>
                <c:pt idx="1">
                  <c:v>המוכר לא בירר לעומק את הצורך של הלקוח על מנת להתאים לך את המוצר האידיאלי</c:v>
                </c:pt>
                <c:pt idx="2">
                  <c:v>בחנות הוצג שלט המכריז על הנחה במחיר מוצר, אבל התברר שההנחה היא רק למי שמקיים תנאי מסוים שלא הופיע בשלט</c:v>
                </c:pt>
                <c:pt idx="3">
                  <c:v>נמצאה אי התאמה ברמת הציפיות בין מה שהובטח ללקוח לבין מה שקיבל בפועל</c:v>
                </c:pt>
                <c:pt idx="4">
                  <c:v>המוכר הציג מידע מבלבל בעסקה על מנת להשפיע על ההחלטה</c:v>
                </c:pt>
                <c:pt idx="5">
                  <c:v>אין תמורה הולמת למחיר שמשלמים על מוצרי חשמל בחנות</c:v>
                </c:pt>
                <c:pt idx="6">
                  <c:v>הלקוח נתקל בטעויות בחשבון בקופה</c:v>
                </c:pt>
                <c:pt idx="7">
                  <c:v>המוכר סירב למסור מחיר בטלפון</c:v>
                </c:pt>
                <c:pt idx="8">
                  <c:v>לא נימסר מידע שלם בנוגע לתכולת האחריות</c:v>
                </c:pt>
                <c:pt idx="9">
                  <c:v>לא צוין דירוג האנרגטי של המוצר</c:v>
                </c:pt>
                <c:pt idx="10">
                  <c:v>תנאי הרכישה, הובלה או התקנה לא הובהרו לפני הרכישה של המוצר</c:v>
                </c:pt>
                <c:pt idx="11">
                  <c:v>החנות| המוכר הסתירו מידע בקשר לכל החלופות האפשריות למוצר שנרכש</c:v>
                </c:pt>
                <c:pt idx="12">
                  <c:v>החנות| המוכר הסתירו מידע בנוגע למפרט הטכני או תכונות המוצר</c:v>
                </c:pt>
                <c:pt idx="13">
                  <c:v>החנות| המוכר הסתירו מידע בנוגע לצורך לרכוש מוצרים נלווים למוצר שנרכש</c:v>
                </c:pt>
                <c:pt idx="14">
                  <c:v>בחנות לא נמסר הסכם רכישה או תעודת אחריות</c:v>
                </c:pt>
              </c:strCache>
            </c:strRef>
          </c:cat>
          <c:val>
            <c:numRef>
              <c:f>Sheet1!$B$2:$B$16</c:f>
              <c:numCache>
                <c:formatCode>0%</c:formatCode>
                <c:ptCount val="15"/>
                <c:pt idx="0">
                  <c:v>0.43</c:v>
                </c:pt>
                <c:pt idx="1">
                  <c:v>0.3</c:v>
                </c:pt>
                <c:pt idx="2">
                  <c:v>0.46</c:v>
                </c:pt>
                <c:pt idx="3">
                  <c:v>0.33</c:v>
                </c:pt>
                <c:pt idx="4">
                  <c:v>0.28000000000000003</c:v>
                </c:pt>
                <c:pt idx="5">
                  <c:v>0.39</c:v>
                </c:pt>
                <c:pt idx="6">
                  <c:v>0.26</c:v>
                </c:pt>
                <c:pt idx="7">
                  <c:v>0.44</c:v>
                </c:pt>
                <c:pt idx="8">
                  <c:v>0.28999999999999998</c:v>
                </c:pt>
                <c:pt idx="9">
                  <c:v>0.26</c:v>
                </c:pt>
                <c:pt idx="10">
                  <c:v>0.22</c:v>
                </c:pt>
                <c:pt idx="11">
                  <c:v>0.22</c:v>
                </c:pt>
                <c:pt idx="12">
                  <c:v>0.21</c:v>
                </c:pt>
                <c:pt idx="13">
                  <c:v>0.19</c:v>
                </c:pt>
                <c:pt idx="14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תופסים את האירוע כ'לא הוגן'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Sheet1!$A$2:$A$16</c:f>
              <c:strCache>
                <c:ptCount val="15"/>
                <c:pt idx="0">
                  <c:v>המוכר המליץ על מותגים מסוימים מאינטרסים אישיים שלו או של החנות</c:v>
                </c:pt>
                <c:pt idx="1">
                  <c:v>המוכר לא בירר לעומק את הצורך של הלקוח על מנת להתאים לך את המוצר האידיאלי</c:v>
                </c:pt>
                <c:pt idx="2">
                  <c:v>בחנות הוצג שלט המכריז על הנחה במחיר מוצר, אבל התברר שההנחה היא רק למי שמקיים תנאי מסוים שלא הופיע בשלט</c:v>
                </c:pt>
                <c:pt idx="3">
                  <c:v>נמצאה אי התאמה ברמת הציפיות בין מה שהובטח ללקוח לבין מה שקיבל בפועל</c:v>
                </c:pt>
                <c:pt idx="4">
                  <c:v>המוכר הציג מידע מבלבל בעסקה על מנת להשפיע על ההחלטה</c:v>
                </c:pt>
                <c:pt idx="5">
                  <c:v>אין תמורה הולמת למחיר שמשלמים על מוצרי חשמל בחנות</c:v>
                </c:pt>
                <c:pt idx="6">
                  <c:v>הלקוח נתקל בטעויות בחשבון בקופה</c:v>
                </c:pt>
                <c:pt idx="7">
                  <c:v>המוכר סירב למסור מחיר בטלפון</c:v>
                </c:pt>
                <c:pt idx="8">
                  <c:v>לא נימסר מידע שלם בנוגע לתכולת האחריות</c:v>
                </c:pt>
                <c:pt idx="9">
                  <c:v>לא צוין דירוג האנרגטי של המוצר</c:v>
                </c:pt>
                <c:pt idx="10">
                  <c:v>תנאי הרכישה, הובלה או התקנה לא הובהרו לפני הרכישה של המוצר</c:v>
                </c:pt>
                <c:pt idx="11">
                  <c:v>החנות| המוכר הסתירו מידע בקשר לכל החלופות האפשריות למוצר שנרכש</c:v>
                </c:pt>
                <c:pt idx="12">
                  <c:v>החנות| המוכר הסתירו מידע בנוגע למפרט הטכני או תכונות המוצר</c:v>
                </c:pt>
                <c:pt idx="13">
                  <c:v>החנות| המוכר הסתירו מידע בנוגע לצורך לרכוש מוצרים נלווים למוצר שנרכש</c:v>
                </c:pt>
                <c:pt idx="14">
                  <c:v>בחנות לא נמסר הסכם רכישה או תעודת אחריות</c:v>
                </c:pt>
              </c:strCache>
            </c:strRef>
          </c:cat>
          <c:val>
            <c:numRef>
              <c:f>Sheet1!$C$2:$C$16</c:f>
              <c:numCache>
                <c:formatCode>###0%</c:formatCode>
                <c:ptCount val="15"/>
                <c:pt idx="0">
                  <c:v>0.77</c:v>
                </c:pt>
                <c:pt idx="1">
                  <c:v>0.67</c:v>
                </c:pt>
                <c:pt idx="2" formatCode="0%">
                  <c:v>0.63283446001296095</c:v>
                </c:pt>
                <c:pt idx="3" formatCode="0%">
                  <c:v>0.81657556847515977</c:v>
                </c:pt>
                <c:pt idx="4" formatCode="0%">
                  <c:v>0.75779733791326376</c:v>
                </c:pt>
                <c:pt idx="5" formatCode="0%">
                  <c:v>0.72389932422560532</c:v>
                </c:pt>
                <c:pt idx="6" formatCode="0%">
                  <c:v>0.7455707273436859</c:v>
                </c:pt>
                <c:pt idx="7" formatCode="0%">
                  <c:v>0.63283446001296095</c:v>
                </c:pt>
                <c:pt idx="8" formatCode="0%">
                  <c:v>0.81657556847515977</c:v>
                </c:pt>
                <c:pt idx="9" formatCode="0%">
                  <c:v>0.75779733791326376</c:v>
                </c:pt>
                <c:pt idx="10" formatCode="0%">
                  <c:v>0.81411135925157918</c:v>
                </c:pt>
                <c:pt idx="11" formatCode="0%">
                  <c:v>0.73176633642168776</c:v>
                </c:pt>
                <c:pt idx="12" formatCode="0%">
                  <c:v>0.80214052022433002</c:v>
                </c:pt>
                <c:pt idx="13" formatCode="0%">
                  <c:v>0.76145970654484341</c:v>
                </c:pt>
                <c:pt idx="14" formatCode="0%">
                  <c:v>0.82774372760357751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675136"/>
        <c:axId val="150561344"/>
      </c:barChart>
      <c:catAx>
        <c:axId val="15567513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50561344"/>
        <c:crosses val="autoZero"/>
        <c:auto val="1"/>
        <c:lblAlgn val="ctr"/>
        <c:lblOffset val="100"/>
        <c:noMultiLvlLbl val="0"/>
      </c:catAx>
      <c:valAx>
        <c:axId val="150561344"/>
        <c:scaling>
          <c:orientation val="minMax"/>
        </c:scaling>
        <c:delete val="0"/>
        <c:axPos val="t"/>
        <c:majorGridlines/>
        <c:numFmt formatCode="0%" sourceLinked="1"/>
        <c:majorTickMark val="out"/>
        <c:minorTickMark val="none"/>
        <c:tickLblPos val="nextTo"/>
        <c:crossAx val="155675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0156128485723808E-2"/>
          <c:y val="1.4369711382279606E-2"/>
          <c:w val="0.28285225252749691"/>
          <c:h val="9.154925120837488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697054739690487"/>
          <c:y val="0.14203754517499381"/>
          <c:w val="0.60702092435127042"/>
          <c:h val="0.83751350896687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התפלגות חנויות - מוצר אחרון שנקנה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9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חנויות חשמל פרטיות</c:v>
                </c:pt>
                <c:pt idx="1">
                  <c:v>מחסני חשמל</c:v>
                </c:pt>
                <c:pt idx="2">
                  <c:v>שקם אלקטריק</c:v>
                </c:pt>
                <c:pt idx="3">
                  <c:v>אלמ</c:v>
                </c:pt>
                <c:pt idx="4">
                  <c:v>קניה באינטרנט</c:v>
                </c:pt>
                <c:pt idx="5">
                  <c:v>מחלקת חשמל ברשתות שיווק מזון</c:v>
                </c:pt>
                <c:pt idx="6">
                  <c:v>טרקלין חשמל</c:v>
                </c:pt>
                <c:pt idx="7">
                  <c:v>Home Center</c:v>
                </c:pt>
                <c:pt idx="8">
                  <c:v>אבי סופר</c:v>
                </c:pt>
                <c:pt idx="9">
                  <c:v>חנות אחרת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0.18182084865281692</c:v>
                </c:pt>
                <c:pt idx="1">
                  <c:v>0.17091095515349297</c:v>
                </c:pt>
                <c:pt idx="2">
                  <c:v>9.6076908463060051E-2</c:v>
                </c:pt>
                <c:pt idx="3">
                  <c:v>6.1040923974386201E-2</c:v>
                </c:pt>
                <c:pt idx="4">
                  <c:v>4.6225260664036733E-2</c:v>
                </c:pt>
                <c:pt idx="5">
                  <c:v>3.6659197836460551E-2</c:v>
                </c:pt>
                <c:pt idx="6">
                  <c:v>3.1078528882581044E-2</c:v>
                </c:pt>
                <c:pt idx="7">
                  <c:v>2.9995921012929826E-2</c:v>
                </c:pt>
                <c:pt idx="8">
                  <c:v>2.4670887207626023E-2</c:v>
                </c:pt>
                <c:pt idx="9">
                  <c:v>0.29144083233686818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453824"/>
        <c:axId val="159175744"/>
      </c:barChart>
      <c:catAx>
        <c:axId val="1574538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59175744"/>
        <c:crosses val="autoZero"/>
        <c:auto val="1"/>
        <c:lblAlgn val="ctr"/>
        <c:lblOffset val="100"/>
        <c:noMultiLvlLbl val="0"/>
      </c:catAx>
      <c:valAx>
        <c:axId val="159175744"/>
        <c:scaling>
          <c:orientation val="minMax"/>
          <c:max val="0.5"/>
        </c:scaling>
        <c:delete val="0"/>
        <c:axPos val="t"/>
        <c:numFmt formatCode="0%" sourceLinked="0"/>
        <c:majorTickMark val="none"/>
        <c:minorTickMark val="none"/>
        <c:tickLblPos val="nextTo"/>
        <c:crossAx val="157453824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9916248696169"/>
          <c:y val="0.15170481782234027"/>
          <c:w val="0.60702092435127042"/>
          <c:h val="0.83751350896687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התפלגות חנויות - מוצר אחרון שנקנה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מחסני חשמל</c:v>
                </c:pt>
                <c:pt idx="1">
                  <c:v>שקם אלקטריק</c:v>
                </c:pt>
                <c:pt idx="2">
                  <c:v>טרקלין חשמל</c:v>
                </c:pt>
                <c:pt idx="3">
                  <c:v>אלמ</c:v>
                </c:pt>
                <c:pt idx="4">
                  <c:v>אבי סופר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0.7515002849703275</c:v>
                </c:pt>
                <c:pt idx="1">
                  <c:v>0.61075707117552758</c:v>
                </c:pt>
                <c:pt idx="2">
                  <c:v>0.42186784081892426</c:v>
                </c:pt>
                <c:pt idx="3">
                  <c:v>0.41488327391794871</c:v>
                </c:pt>
                <c:pt idx="4">
                  <c:v>0.25284132181531555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598208"/>
        <c:axId val="159178048"/>
      </c:barChart>
      <c:catAx>
        <c:axId val="157598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59178048"/>
        <c:crosses val="autoZero"/>
        <c:auto val="1"/>
        <c:lblAlgn val="ctr"/>
        <c:lblOffset val="100"/>
        <c:noMultiLvlLbl val="0"/>
      </c:catAx>
      <c:valAx>
        <c:axId val="159178048"/>
        <c:scaling>
          <c:orientation val="minMax"/>
          <c:max val="0.8"/>
        </c:scaling>
        <c:delete val="0"/>
        <c:axPos val="t"/>
        <c:numFmt formatCode="0%" sourceLinked="0"/>
        <c:majorTickMark val="none"/>
        <c:minorTickMark val="none"/>
        <c:tickLblPos val="nextTo"/>
        <c:crossAx val="157598208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6270443269230397"/>
          <c:y val="0.16516451875717514"/>
          <c:w val="0.39802913757319519"/>
          <c:h val="0.809328394728628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נחשפו לאירוע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הטכנאי שהגיע להתקין את המוצר ניסה למכור לקוח מוצרים נלווים</c:v>
                </c:pt>
                <c:pt idx="1">
                  <c:v>זמן המתנה עבור שירותי התקנה או תיקון היו בלתי סבירים</c:v>
                </c:pt>
                <c:pt idx="2">
                  <c:v>נדרשה תוספת תשלום עבור הובלה ואספקה למרות ששירותים אלה נכללו במחיר ששולם על ידי הלקוח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0.46326581860708432</c:v>
                </c:pt>
                <c:pt idx="1">
                  <c:v>0.35553834904664045</c:v>
                </c:pt>
                <c:pt idx="2">
                  <c:v>0.21108994564366154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תופסים את האירוע כ'לא הוגן'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הטכנאי שהגיע להתקין את המוצר ניסה למכור לקוח מוצרים נלווים</c:v>
                </c:pt>
                <c:pt idx="1">
                  <c:v>זמן המתנה עבור שירותי התקנה או תיקון היו בלתי סבירים</c:v>
                </c:pt>
                <c:pt idx="2">
                  <c:v>נדרשה תוספת תשלום עבור הובלה ואספקה למרות ששירותים אלה נכללו במחיר ששולם על ידי הלקוח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0.63727174702063816</c:v>
                </c:pt>
                <c:pt idx="1">
                  <c:v>0.83642484111613324</c:v>
                </c:pt>
                <c:pt idx="2">
                  <c:v>0.84933591140797871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018176"/>
        <c:axId val="155714112"/>
      </c:barChart>
      <c:catAx>
        <c:axId val="15601817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5714112"/>
        <c:crosses val="autoZero"/>
        <c:auto val="1"/>
        <c:lblAlgn val="ctr"/>
        <c:lblOffset val="100"/>
        <c:noMultiLvlLbl val="0"/>
      </c:catAx>
      <c:valAx>
        <c:axId val="155714112"/>
        <c:scaling>
          <c:orientation val="minMax"/>
        </c:scaling>
        <c:delete val="0"/>
        <c:axPos val="t"/>
        <c:majorGridlines/>
        <c:numFmt formatCode="0%" sourceLinked="1"/>
        <c:majorTickMark val="out"/>
        <c:minorTickMark val="none"/>
        <c:tickLblPos val="nextTo"/>
        <c:crossAx val="156018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016356679627986E-2"/>
          <c:y val="9.7457525816395233E-4"/>
          <c:w val="0.25226244329296915"/>
          <c:h val="0.2154843155565297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6270443269230397"/>
          <c:y val="0.16516451875717514"/>
          <c:w val="0.39802913757319519"/>
          <c:h val="0.809328394728628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נחשפו לאירוע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החנות סירבה לבטל עסקה בטווח של 14 יום לאחר הרכישה</c:v>
                </c:pt>
                <c:pt idx="1">
                  <c:v>לאחר ביטול עסקה, החנות לא החזירה את הסכום המגיע לפי החוק</c:v>
                </c:pt>
                <c:pt idx="2">
                  <c:v>בעת החזרת המוצר, נדרשת לשלם עבור האריזה שנפתחה או נזרקה</c:v>
                </c:pt>
              </c:strCache>
            </c:strRef>
          </c:cat>
          <c:val>
            <c:numRef>
              <c:f>Sheet1!$B$2:$B$4</c:f>
              <c:numCache>
                <c:formatCode>###0%</c:formatCode>
                <c:ptCount val="3"/>
                <c:pt idx="0">
                  <c:v>0.22337262695633342</c:v>
                </c:pt>
                <c:pt idx="1">
                  <c:v>0.17221722411088897</c:v>
                </c:pt>
                <c:pt idx="2">
                  <c:v>0.22661914510117354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תופסים את האירוע כ'לא הוגן'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החנות סירבה לבטל עסקה בטווח של 14 יום לאחר הרכישה</c:v>
                </c:pt>
                <c:pt idx="1">
                  <c:v>לאחר ביטול עסקה, החנות לא החזירה את הסכום המגיע לפי החוק</c:v>
                </c:pt>
                <c:pt idx="2">
                  <c:v>בעת החזרת המוצר, נדרשת לשלם עבור האריזה שנפתחה או נזרקה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0.71541664362294655</c:v>
                </c:pt>
                <c:pt idx="1">
                  <c:v>0.77156641506497536</c:v>
                </c:pt>
                <c:pt idx="2">
                  <c:v>0.70206928985734407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652416"/>
        <c:axId val="155718720"/>
      </c:barChart>
      <c:catAx>
        <c:axId val="15065241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5718720"/>
        <c:crosses val="autoZero"/>
        <c:auto val="1"/>
        <c:lblAlgn val="ctr"/>
        <c:lblOffset val="100"/>
        <c:noMultiLvlLbl val="0"/>
      </c:catAx>
      <c:valAx>
        <c:axId val="155718720"/>
        <c:scaling>
          <c:orientation val="minMax"/>
        </c:scaling>
        <c:delete val="0"/>
        <c:axPos val="t"/>
        <c:majorGridlines/>
        <c:numFmt formatCode="###0%" sourceLinked="1"/>
        <c:majorTickMark val="out"/>
        <c:minorTickMark val="none"/>
        <c:tickLblPos val="nextTo"/>
        <c:crossAx val="150652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016356679627986E-2"/>
          <c:y val="9.7457525816395233E-4"/>
          <c:w val="0.25226244329296915"/>
          <c:h val="0.2154843155565297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6270443269230397"/>
          <c:y val="0.16516451875717514"/>
          <c:w val="0.39802913757319519"/>
          <c:h val="0.809328394728628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נחשפו לאירוע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זמן המתנה עבור שירותי התקנה או תיקון היו בלתי סבירים</c:v>
                </c:pt>
                <c:pt idx="1">
                  <c:v>הספק לא לקח אחריות על תקלות חוזרות של המוצר שנרכש</c:v>
                </c:pt>
                <c:pt idx="2">
                  <c:v>הספק התכחש לאחריות</c:v>
                </c:pt>
                <c:pt idx="3">
                  <c:v>על מנת להפעיל את האחריות של היצרן או הספק, הלקוח נדרש לעמוד בתנאים או דרישות בלתי סבירים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0.53951455841877349</c:v>
                </c:pt>
                <c:pt idx="1">
                  <c:v>0.41304261802065584</c:v>
                </c:pt>
                <c:pt idx="2">
                  <c:v>0.30071442986881913</c:v>
                </c:pt>
                <c:pt idx="3">
                  <c:v>0.29488932744826662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תופסים את האירוע כ'לא הוגן'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זמן המתנה עבור שירותי התקנה או תיקון היו בלתי סבירים</c:v>
                </c:pt>
                <c:pt idx="1">
                  <c:v>הספק לא לקח אחריות על תקלות חוזרות של המוצר שנרכש</c:v>
                </c:pt>
                <c:pt idx="2">
                  <c:v>הספק התכחש לאחריות</c:v>
                </c:pt>
                <c:pt idx="3">
                  <c:v>על מנת להפעיל את האחריות של היצרן או הספק, הלקוח נדרש לעמוד בתנאים או דרישות בלתי סבירים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0.81546480639598673</c:v>
                </c:pt>
                <c:pt idx="1">
                  <c:v>0.82126682748424229</c:v>
                </c:pt>
                <c:pt idx="2">
                  <c:v>0.86149792411080783</c:v>
                </c:pt>
                <c:pt idx="3">
                  <c:v>0.70328201418484293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651904"/>
        <c:axId val="155716416"/>
      </c:barChart>
      <c:catAx>
        <c:axId val="15065190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5716416"/>
        <c:crosses val="autoZero"/>
        <c:auto val="1"/>
        <c:lblAlgn val="ctr"/>
        <c:lblOffset val="100"/>
        <c:noMultiLvlLbl val="0"/>
      </c:catAx>
      <c:valAx>
        <c:axId val="155716416"/>
        <c:scaling>
          <c:orientation val="minMax"/>
        </c:scaling>
        <c:delete val="0"/>
        <c:axPos val="t"/>
        <c:majorGridlines/>
        <c:numFmt formatCode="0%" sourceLinked="1"/>
        <c:majorTickMark val="out"/>
        <c:minorTickMark val="none"/>
        <c:tickLblPos val="nextTo"/>
        <c:crossAx val="150651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016356679627986E-2"/>
          <c:y val="9.7457525816395233E-4"/>
          <c:w val="0.25226244329296915"/>
          <c:h val="0.1331787208828648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חשמל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מחליט לא לקנות שוב בחנות</c:v>
                </c:pt>
                <c:pt idx="1">
                  <c:v>מפסיק את הקניה</c:v>
                </c:pt>
                <c:pt idx="2">
                  <c:v>מתלונן בפני מוכרים בחנות</c:v>
                </c:pt>
                <c:pt idx="3">
                  <c:v>מתלונן בפני מנהל החנות</c:v>
                </c:pt>
                <c:pt idx="4">
                  <c:v>מפרסם פרסום שלילי</c:v>
                </c:pt>
                <c:pt idx="5">
                  <c:v>מדבר עם קונים אחרים מסביב</c:v>
                </c:pt>
                <c:pt idx="6">
                  <c:v>מתלונן בפני מנהל הרשת</c:v>
                </c:pt>
                <c:pt idx="7">
                  <c:v>מגיב באינטרנט</c:v>
                </c:pt>
                <c:pt idx="8">
                  <c:v>מתלונן במועצה הישראלית לצרכנות</c:v>
                </c:pt>
                <c:pt idx="9">
                  <c:v>מתלונן  בארגוני צרכנים אחרים</c:v>
                </c:pt>
                <c:pt idx="10">
                  <c:v>מתלונן במשרד הכלכלה</c:v>
                </c:pt>
              </c:strCache>
            </c:strRef>
          </c:cat>
          <c:val>
            <c:numRef>
              <c:f>Sheet1!$B$2:$B$12</c:f>
              <c:numCache>
                <c:formatCode>###0.0%</c:formatCode>
                <c:ptCount val="11"/>
                <c:pt idx="0">
                  <c:v>0.76151690481518164</c:v>
                </c:pt>
                <c:pt idx="1">
                  <c:v>0.74996643544417052</c:v>
                </c:pt>
                <c:pt idx="2">
                  <c:v>0.69675116410403926</c:v>
                </c:pt>
                <c:pt idx="3">
                  <c:v>0.6592888576330056</c:v>
                </c:pt>
                <c:pt idx="4">
                  <c:v>0.57797952029323618</c:v>
                </c:pt>
                <c:pt idx="5">
                  <c:v>0.35205063452993618</c:v>
                </c:pt>
                <c:pt idx="6">
                  <c:v>0.32481326386003029</c:v>
                </c:pt>
                <c:pt idx="7">
                  <c:v>0.25268463169559613</c:v>
                </c:pt>
                <c:pt idx="8">
                  <c:v>0.20108898336689784</c:v>
                </c:pt>
                <c:pt idx="9">
                  <c:v>0.12508391138957256</c:v>
                </c:pt>
                <c:pt idx="10">
                  <c:v>8.0015770013532314E-2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114880"/>
        <c:axId val="155778368"/>
      </c:barChart>
      <c:catAx>
        <c:axId val="157114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5778368"/>
        <c:crosses val="autoZero"/>
        <c:auto val="1"/>
        <c:lblAlgn val="ctr"/>
        <c:lblOffset val="100"/>
        <c:noMultiLvlLbl val="0"/>
      </c:catAx>
      <c:valAx>
        <c:axId val="15577836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57114880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219672065925616E-2"/>
          <c:y val="3.6168049229097998E-2"/>
          <c:w val="0.90430228777161492"/>
          <c:h val="0.650453769025663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סידרה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2"/>
            <c:invertIfNegative val="0"/>
            <c:bubble3D val="0"/>
          </c:dPt>
          <c:cat>
            <c:strRef>
              <c:f>גיליון1!$A$2:$A$10</c:f>
              <c:strCache>
                <c:ptCount val="9"/>
                <c:pt idx="0">
                  <c:v>מחסני חשמל</c:v>
                </c:pt>
                <c:pt idx="2">
                  <c:v>שקם אלקטריק</c:v>
                </c:pt>
                <c:pt idx="4">
                  <c:v>טרקלין חשמל</c:v>
                </c:pt>
                <c:pt idx="6">
                  <c:v>אלמ</c:v>
                </c:pt>
                <c:pt idx="8">
                  <c:v>אבי סופר</c:v>
                </c:pt>
              </c:strCache>
            </c:strRef>
          </c:cat>
          <c:val>
            <c:numRef>
              <c:f>גיליון1!$B$2:$B$10</c:f>
              <c:numCache>
                <c:formatCode>General</c:formatCode>
                <c:ptCount val="9"/>
                <c:pt idx="0" formatCode="0%">
                  <c:v>0.17199999999999999</c:v>
                </c:pt>
                <c:pt idx="2" formatCode="0%">
                  <c:v>0.17799999999999999</c:v>
                </c:pt>
                <c:pt idx="4" formatCode="0%">
                  <c:v>0.16200000000000001</c:v>
                </c:pt>
                <c:pt idx="6" formatCode="0%">
                  <c:v>0.16700000000000001</c:v>
                </c:pt>
                <c:pt idx="8" formatCode="0%">
                  <c:v>0.26400000000000001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9"/>
        <c:overlap val="-68"/>
        <c:axId val="157402112"/>
        <c:axId val="157083328"/>
      </c:barChart>
      <c:catAx>
        <c:axId val="157402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7083328"/>
        <c:crosses val="autoZero"/>
        <c:auto val="1"/>
        <c:lblAlgn val="ctr"/>
        <c:lblOffset val="100"/>
        <c:noMultiLvlLbl val="0"/>
      </c:catAx>
      <c:valAx>
        <c:axId val="15708332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57402112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</c:spPr>
  <c:txPr>
    <a:bodyPr/>
    <a:lstStyle/>
    <a:p>
      <a:pPr>
        <a:defRPr sz="1600" b="1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9916248696169"/>
          <c:y val="0.15170481782234027"/>
          <c:w val="0.60702092435127042"/>
          <c:h val="0.799574281160184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נכונות לקנות בחנות לא הוגנת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לא</c:v>
                </c:pt>
                <c:pt idx="1">
                  <c:v>כן</c:v>
                </c:pt>
              </c:strCache>
            </c:strRef>
          </c:cat>
          <c:val>
            <c:numRef>
              <c:f>Sheet1!$B$2:$B$3</c:f>
              <c:numCache>
                <c:formatCode>###0%</c:formatCode>
                <c:ptCount val="2"/>
                <c:pt idx="0">
                  <c:v>0.63571991327961397</c:v>
                </c:pt>
                <c:pt idx="1">
                  <c:v>0.29196607176782013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404672"/>
        <c:axId val="157085632"/>
      </c:barChart>
      <c:catAx>
        <c:axId val="157404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57085632"/>
        <c:crosses val="autoZero"/>
        <c:auto val="1"/>
        <c:lblAlgn val="ctr"/>
        <c:lblOffset val="100"/>
        <c:noMultiLvlLbl val="0"/>
      </c:catAx>
      <c:valAx>
        <c:axId val="157085632"/>
        <c:scaling>
          <c:orientation val="minMax"/>
          <c:max val="1"/>
        </c:scaling>
        <c:delete val="0"/>
        <c:axPos val="t"/>
        <c:numFmt formatCode="0%" sourceLinked="0"/>
        <c:majorTickMark val="none"/>
        <c:minorTickMark val="none"/>
        <c:tickLblPos val="nextTo"/>
        <c:crossAx val="157404672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874341807482247"/>
          <c:y val="0.15170484465249329"/>
          <c:w val="0.60702092435127042"/>
          <c:h val="0.83751350896687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מוצרים שנקנו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Sheet1!$A$2:$A$17</c:f>
              <c:strCache>
                <c:ptCount val="16"/>
                <c:pt idx="0">
                  <c:v>מקרר</c:v>
                </c:pt>
                <c:pt idx="1">
                  <c:v>טלוויזיה</c:v>
                </c:pt>
                <c:pt idx="2">
                  <c:v>קומקום</c:v>
                </c:pt>
                <c:pt idx="3">
                  <c:v>תנור</c:v>
                </c:pt>
                <c:pt idx="4">
                  <c:v>מיקרוגל</c:v>
                </c:pt>
                <c:pt idx="5">
                  <c:v>טוסטר</c:v>
                </c:pt>
                <c:pt idx="6">
                  <c:v>מכונת כביסה</c:v>
                </c:pt>
                <c:pt idx="7">
                  <c:v>מזגן</c:v>
                </c:pt>
                <c:pt idx="8">
                  <c:v>כיריים חשמליים</c:v>
                </c:pt>
                <c:pt idx="9">
                  <c:v>בלנדר</c:v>
                </c:pt>
                <c:pt idx="10">
                  <c:v>מאוורר</c:v>
                </c:pt>
                <c:pt idx="11">
                  <c:v>מדיח</c:v>
                </c:pt>
                <c:pt idx="12">
                  <c:v>מגהץ</c:v>
                </c:pt>
                <c:pt idx="13">
                  <c:v>רמקולים| סטריאו</c:v>
                </c:pt>
                <c:pt idx="14">
                  <c:v>מייבש כביסה</c:v>
                </c:pt>
                <c:pt idx="15">
                  <c:v>ברי מים</c:v>
                </c:pt>
              </c:strCache>
            </c:strRef>
          </c:cat>
          <c:val>
            <c:numRef>
              <c:f>Sheet1!$B$2:$B$17</c:f>
              <c:numCache>
                <c:formatCode>###0%</c:formatCode>
                <c:ptCount val="16"/>
                <c:pt idx="0">
                  <c:v>0.26783020238480892</c:v>
                </c:pt>
                <c:pt idx="1">
                  <c:v>0.25596901087357216</c:v>
                </c:pt>
                <c:pt idx="2">
                  <c:v>0.20211520624029039</c:v>
                </c:pt>
                <c:pt idx="3">
                  <c:v>0.17056591754858386</c:v>
                </c:pt>
                <c:pt idx="4">
                  <c:v>0.15301928857995298</c:v>
                </c:pt>
                <c:pt idx="5">
                  <c:v>0.14514349094241291</c:v>
                </c:pt>
                <c:pt idx="6">
                  <c:v>0.12570264743023757</c:v>
                </c:pt>
                <c:pt idx="7">
                  <c:v>0.1232845903691198</c:v>
                </c:pt>
                <c:pt idx="8">
                  <c:v>0.11492126996189161</c:v>
                </c:pt>
                <c:pt idx="9">
                  <c:v>9.1916900416838421E-2</c:v>
                </c:pt>
                <c:pt idx="10">
                  <c:v>8.9672060614864893E-2</c:v>
                </c:pt>
                <c:pt idx="11">
                  <c:v>8.4036912039157821E-2</c:v>
                </c:pt>
                <c:pt idx="12">
                  <c:v>7.8224355464165979E-2</c:v>
                </c:pt>
                <c:pt idx="13">
                  <c:v>6.238894538627416E-2</c:v>
                </c:pt>
                <c:pt idx="14">
                  <c:v>5.2447112859425535E-2</c:v>
                </c:pt>
                <c:pt idx="15">
                  <c:v>4.2177005688231059E-2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מוצר אחרון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Sheet1!$A$2:$A$17</c:f>
              <c:strCache>
                <c:ptCount val="16"/>
                <c:pt idx="0">
                  <c:v>מקרר</c:v>
                </c:pt>
                <c:pt idx="1">
                  <c:v>טלוויזיה</c:v>
                </c:pt>
                <c:pt idx="2">
                  <c:v>קומקום</c:v>
                </c:pt>
                <c:pt idx="3">
                  <c:v>תנור</c:v>
                </c:pt>
                <c:pt idx="4">
                  <c:v>מיקרוגל</c:v>
                </c:pt>
                <c:pt idx="5">
                  <c:v>טוסטר</c:v>
                </c:pt>
                <c:pt idx="6">
                  <c:v>מכונת כביסה</c:v>
                </c:pt>
                <c:pt idx="7">
                  <c:v>מזגן</c:v>
                </c:pt>
                <c:pt idx="8">
                  <c:v>כיריים חשמליים</c:v>
                </c:pt>
                <c:pt idx="9">
                  <c:v>בלנדר</c:v>
                </c:pt>
                <c:pt idx="10">
                  <c:v>מאוורר</c:v>
                </c:pt>
                <c:pt idx="11">
                  <c:v>מדיח</c:v>
                </c:pt>
                <c:pt idx="12">
                  <c:v>מגהץ</c:v>
                </c:pt>
                <c:pt idx="13">
                  <c:v>רמקולים| סטריאו</c:v>
                </c:pt>
                <c:pt idx="14">
                  <c:v>מייבש כביסה</c:v>
                </c:pt>
                <c:pt idx="15">
                  <c:v>ברי מים</c:v>
                </c:pt>
              </c:strCache>
            </c:strRef>
          </c:cat>
          <c:val>
            <c:numRef>
              <c:f>Sheet1!$C$2:$C$17</c:f>
              <c:numCache>
                <c:formatCode>0%</c:formatCode>
                <c:ptCount val="16"/>
                <c:pt idx="0">
                  <c:v>0.1404138855051324</c:v>
                </c:pt>
                <c:pt idx="1">
                  <c:v>0.17782733728505204</c:v>
                </c:pt>
                <c:pt idx="2">
                  <c:v>6.3013259394874579E-2</c:v>
                </c:pt>
                <c:pt idx="3">
                  <c:v>5.7237413738067164E-2</c:v>
                </c:pt>
                <c:pt idx="4">
                  <c:v>4.1946810688248896E-2</c:v>
                </c:pt>
                <c:pt idx="5">
                  <c:v>4.7258870968896319E-2</c:v>
                </c:pt>
                <c:pt idx="6">
                  <c:v>5.5695756793239015E-2</c:v>
                </c:pt>
                <c:pt idx="7">
                  <c:v>6.5609884926832091E-2</c:v>
                </c:pt>
                <c:pt idx="8">
                  <c:v>3.0475279810019761E-2</c:v>
                </c:pt>
                <c:pt idx="9">
                  <c:v>2.2088494257793093E-2</c:v>
                </c:pt>
                <c:pt idx="10">
                  <c:v>3.9331576483791125E-2</c:v>
                </c:pt>
                <c:pt idx="11">
                  <c:v>3.7369077253188158E-2</c:v>
                </c:pt>
                <c:pt idx="12">
                  <c:v>1.8654478463324447E-2</c:v>
                </c:pt>
                <c:pt idx="13">
                  <c:v>1.6168073530022226E-2</c:v>
                </c:pt>
                <c:pt idx="14">
                  <c:v>1.6835122867338768E-2</c:v>
                </c:pt>
                <c:pt idx="15">
                  <c:v>4.4145496915970377E-3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451776"/>
        <c:axId val="159171712"/>
      </c:barChart>
      <c:catAx>
        <c:axId val="1574517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59171712"/>
        <c:crosses val="autoZero"/>
        <c:auto val="1"/>
        <c:lblAlgn val="ctr"/>
        <c:lblOffset val="100"/>
        <c:noMultiLvlLbl val="0"/>
      </c:catAx>
      <c:valAx>
        <c:axId val="159171712"/>
        <c:scaling>
          <c:orientation val="minMax"/>
          <c:max val="0.5"/>
        </c:scaling>
        <c:delete val="0"/>
        <c:axPos val="t"/>
        <c:numFmt formatCode="0%" sourceLinked="0"/>
        <c:majorTickMark val="none"/>
        <c:minorTickMark val="none"/>
        <c:tickLblPos val="nextTo"/>
        <c:crossAx val="157451776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0.78038759324330198"/>
          <c:y val="0.86469510126182725"/>
          <c:w val="0.14550738627211149"/>
          <c:h val="0.110781996721881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874341807482247"/>
          <c:y val="0.15170484465249329"/>
          <c:w val="0.60702092435127042"/>
          <c:h val="0.837513508966871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התפלגות יצרנים - מוצר אחרון שנקנה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Samsung</c:v>
                </c:pt>
                <c:pt idx="1">
                  <c:v>LG</c:v>
                </c:pt>
                <c:pt idx="2">
                  <c:v>Bosch</c:v>
                </c:pt>
                <c:pt idx="3">
                  <c:v>Sharp</c:v>
                </c:pt>
                <c:pt idx="4">
                  <c:v>PILOT</c:v>
                </c:pt>
                <c:pt idx="5">
                  <c:v>Sony</c:v>
                </c:pt>
                <c:pt idx="6">
                  <c:v>Panasonic</c:v>
                </c:pt>
                <c:pt idx="7">
                  <c:v>Toshiba</c:v>
                </c:pt>
                <c:pt idx="8">
                  <c:v>Philips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0.10244962730351016</c:v>
                </c:pt>
                <c:pt idx="1">
                  <c:v>8.6125297542549994E-2</c:v>
                </c:pt>
                <c:pt idx="2">
                  <c:v>4.5180369455650793E-2</c:v>
                </c:pt>
                <c:pt idx="3">
                  <c:v>4.2678497591721334E-2</c:v>
                </c:pt>
                <c:pt idx="4">
                  <c:v>3.5959344232982804E-2</c:v>
                </c:pt>
                <c:pt idx="5">
                  <c:v>2.9018081646793249E-2</c:v>
                </c:pt>
                <c:pt idx="6">
                  <c:v>2.74856676687192E-2</c:v>
                </c:pt>
                <c:pt idx="7">
                  <c:v>2.7329213370137353E-2</c:v>
                </c:pt>
                <c:pt idx="8">
                  <c:v>2.6391884492026417E-2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452800"/>
        <c:axId val="157088512"/>
      </c:barChart>
      <c:catAx>
        <c:axId val="1574528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57088512"/>
        <c:crosses val="autoZero"/>
        <c:auto val="1"/>
        <c:lblAlgn val="ctr"/>
        <c:lblOffset val="100"/>
        <c:noMultiLvlLbl val="0"/>
      </c:catAx>
      <c:valAx>
        <c:axId val="157088512"/>
        <c:scaling>
          <c:orientation val="minMax"/>
          <c:max val="0.5"/>
        </c:scaling>
        <c:delete val="0"/>
        <c:axPos val="t"/>
        <c:numFmt formatCode="0%" sourceLinked="0"/>
        <c:majorTickMark val="none"/>
        <c:minorTickMark val="none"/>
        <c:tickLblPos val="nextTo"/>
        <c:crossAx val="157452800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0.78038759324330198"/>
          <c:y val="0.86469510126182725"/>
          <c:w val="0.21961240675669799"/>
          <c:h val="9.628108775086144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07BBE-12B7-4F7F-951C-0FB1A10CC3FE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9E1A8-F316-4147-BAC7-2A7DC99A9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1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2A119-FBF4-435F-875E-8CB546052D4D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99147-987A-45F1-AC94-B11B09C39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01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29038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9786DF-FA98-4FCA-8E64-3EA71D1D30A4}" type="slidenum">
              <a:rPr lang="he-IL" smtClean="0">
                <a:solidFill>
                  <a:prstClr val="black"/>
                </a:solidFill>
              </a:rPr>
              <a:pPr/>
              <a:t>1</a:t>
            </a:fld>
            <a:endParaRPr lang="he-I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he-IL" sz="1200" u="sng" dirty="0" smtClean="0">
                <a:solidFill>
                  <a:prstClr val="black"/>
                </a:solidFill>
              </a:rPr>
              <a:t>המדדים הבאים הוגדרו בתהליך מחקרי על מנת לתת מענה להיבטים השונים של מושג 'הגינות':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he-IL" sz="1200" dirty="0" smtClean="0">
                <a:effectLst/>
              </a:rPr>
              <a:t>בחנות הוצג שלט המכריז על הנחה במחיר מוצר, אבל כשבאת לשלם, התברר שההנחה היא רק למי שמקיים תנאי מסוים שלא הופיע בשלט או שהופיע באותיות מאד קטנות (כגון: ההנחה רק מעל לסכום קניה נתון).</a:t>
            </a:r>
            <a:endParaRPr lang="en-US" sz="1200" dirty="0" smtClean="0">
              <a:effectLst/>
            </a:endParaRPr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הוצג שלט המכריז על הנחה במחיר מוצר נתון ,אבל למעשה זו לא </a:t>
            </a:r>
            <a:r>
              <a:rPr lang="he-IL" sz="1200" dirty="0" err="1" smtClean="0"/>
              <a:t>היתה</a:t>
            </a:r>
            <a:r>
              <a:rPr lang="he-IL" sz="1200" dirty="0" smtClean="0"/>
              <a:t> הנחה, כי מקודם העלו את המחיר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, אבל המחיר ליחידת מידה (100 גרם?) של אותו מוצר לא הוצג באופן ברור, או שלא הוצג  בכלל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אבל המוצרים הדומים הוצבו במרחק זה מזה כך שקשה לערוך השוואה ביניהם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אין תמורה הולמת למחיר שמשלמים על מוצרי המזון בחנות,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חיפשת מוצר  מסוים, אבל הוא הוצב מאחור, ומלפנים הוצגו מוצרים דומים יקרים יותר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לקנות מוצר בפיקוח( כגון: לחם אחיד, חלב עמיד בקרטון) , אבל המוצר לא היה בחנות, אלא רק מוצרים דומים אחרים  שלא  בפיקוח 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על המדף בחנות מונח מוצר, אבל  כשלקחת אותו ראית  שפג תוקפו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הכיתוב על תווית המוצר היה שונה מהמרכיבים שהוא מכיל באמת (דוגמה: שמן זית מעורב הוצג כשמן זית טהור).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שמו ביחד  מוצרים שמחירם שונה ורשמו את מחיר המוצר היקר יותר: כגון: אפרסקים קטנים יחד עם גדולים. אם לא ברור להדגים: תותים טריים יחד עם תותים ישנים וכד.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קנית מוצר מזון בקופסה גדולה (כגון: חבילת קורנפלקס), וכשפתחת את האריזה ראית שהכמות קטנה ביחס  לגודל הקופסה.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נדרשת לשלם מחיר גבוה עבור מוצר נתון, בגלל שהיה בו מחסור בנקודת זמן מסוימת: כגון :בקבוקי מים בקיץ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חוזרות טעויות בחשבון בקופה 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מוצג מוצר שמחירו מסתיים ב- 99. כגון: 5.99 שקלים</a:t>
            </a:r>
            <a:endParaRPr lang="en-US" sz="1200" dirty="0" smtClean="0"/>
          </a:p>
          <a:p>
            <a:pPr algn="r" rtl="1"/>
            <a:endParaRPr lang="he-IL" sz="1200" u="sng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99147-987A-45F1-AC94-B11B09C39D4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21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he-IL" sz="1200" u="sng" dirty="0" smtClean="0">
                <a:solidFill>
                  <a:prstClr val="black"/>
                </a:solidFill>
              </a:rPr>
              <a:t>המדדים הבאים הוגדרו בתהליך מחקרי על מנת לתת מענה להיבטים השונים של מושג 'הגינות':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he-IL" sz="1200" dirty="0" smtClean="0">
                <a:effectLst/>
              </a:rPr>
              <a:t>בחנות הוצג שלט המכריז על הנחה במחיר מוצר, אבל כשבאת לשלם, התברר שההנחה היא רק למי שמקיים תנאי מסוים שלא הופיע בשלט או שהופיע באותיות מאד קטנות (כגון: ההנחה רק מעל לסכום קניה נתון).</a:t>
            </a:r>
            <a:endParaRPr lang="en-US" sz="1200" dirty="0" smtClean="0">
              <a:effectLst/>
            </a:endParaRPr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הוצג שלט המכריז על הנחה במחיר מוצר נתון ,אבל למעשה זו לא </a:t>
            </a:r>
            <a:r>
              <a:rPr lang="he-IL" sz="1200" dirty="0" err="1" smtClean="0"/>
              <a:t>היתה</a:t>
            </a:r>
            <a:r>
              <a:rPr lang="he-IL" sz="1200" dirty="0" smtClean="0"/>
              <a:t> הנחה, כי מקודם העלו את המחיר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, אבל המחיר ליחידת מידה (100 גרם?) של אותו מוצר לא הוצג באופן ברור, או שלא הוצג  בכלל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אבל המוצרים הדומים הוצבו במרחק זה מזה כך שקשה לערוך השוואה ביניהם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אין תמורה הולמת למחיר שמשלמים על מוצרי המזון בחנות,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חיפשת מוצר  מסוים, אבל הוא הוצב מאחור, ומלפנים הוצגו מוצרים דומים יקרים יותר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לקנות מוצר בפיקוח( כגון: לחם אחיד, חלב עמיד בקרטון) , אבל המוצר לא היה בחנות, אלא רק מוצרים דומים אחרים  שלא  בפיקוח 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על המדף בחנות מונח מוצר, אבל  כשלקחת אותו ראית  שפג תוקפו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הכיתוב על תווית המוצר היה שונה מהמרכיבים שהוא מכיל באמת (דוגמה: שמן זית מעורב הוצג כשמן זית טהור).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שמו ביחד  מוצרים שמחירם שונה ורשמו את מחיר המוצר היקר יותר: כגון: אפרסקים קטנים יחד עם גדולים. אם לא ברור להדגים: תותים טריים יחד עם תותים ישנים וכד.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קנית מוצר מזון בקופסה גדולה (כגון: חבילת קורנפלקס), וכשפתחת את האריזה ראית שהכמות קטנה ביחס  לגודל הקופסה.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נדרשת לשלם מחיר גבוה עבור מוצר נתון, בגלל שהיה בו מחסור בנקודת זמן מסוימת: כגון :בקבוקי מים בקיץ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חוזרות טעויות בחשבון בקופה 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מוצג מוצר שמחירו מסתיים ב- 99. כגון: 5.99 שקלים</a:t>
            </a:r>
            <a:endParaRPr lang="en-US" sz="1200" dirty="0" smtClean="0"/>
          </a:p>
          <a:p>
            <a:pPr algn="r" rtl="1"/>
            <a:endParaRPr lang="he-IL" sz="1200" u="sng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99147-987A-45F1-AC94-B11B09C39D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21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he-IL" sz="1200" u="sng" dirty="0" smtClean="0">
                <a:solidFill>
                  <a:prstClr val="black"/>
                </a:solidFill>
              </a:rPr>
              <a:t>המדדים הבאים הוגדרו בתהליך מחקרי על מנת לתת מענה להיבטים השונים של מושג 'הגינות':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he-IL" sz="1200" dirty="0" smtClean="0">
                <a:effectLst/>
              </a:rPr>
              <a:t>בחנות הוצג שלט המכריז על הנחה במחיר מוצר, אבל כשבאת לשלם, התברר שההנחה היא רק למי שמקיים תנאי מסוים שלא הופיע בשלט או שהופיע באותיות מאד קטנות (כגון: ההנחה רק מעל לסכום קניה נתון).</a:t>
            </a:r>
            <a:endParaRPr lang="en-US" sz="1200" dirty="0" smtClean="0">
              <a:effectLst/>
            </a:endParaRPr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הוצג שלט המכריז על הנחה במחיר מוצר נתון ,אבל למעשה זו לא </a:t>
            </a:r>
            <a:r>
              <a:rPr lang="he-IL" sz="1200" dirty="0" err="1" smtClean="0"/>
              <a:t>היתה</a:t>
            </a:r>
            <a:r>
              <a:rPr lang="he-IL" sz="1200" dirty="0" smtClean="0"/>
              <a:t> הנחה, כי מקודם העלו את המחיר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, אבל המחיר ליחידת מידה (100 גרם?) של אותו מוצר לא הוצג באופן ברור, או שלא הוצג  בכלל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אבל המוצרים הדומים הוצבו במרחק זה מזה כך שקשה לערוך השוואה ביניהם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אין תמורה הולמת למחיר שמשלמים על מוצרי המזון בחנות,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חיפשת מוצר  מסוים, אבל הוא הוצב מאחור, ומלפנים הוצגו מוצרים דומים יקרים יותר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לקנות מוצר בפיקוח( כגון: לחם אחיד, חלב עמיד בקרטון) , אבל המוצר לא היה בחנות, אלא רק מוצרים דומים אחרים  שלא  בפיקוח 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על המדף בחנות מונח מוצר, אבל  כשלקחת אותו ראית  שפג תוקפו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הכיתוב על תווית המוצר היה שונה מהמרכיבים שהוא מכיל באמת (דוגמה: שמן זית מעורב הוצג כשמן זית טהור).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שמו ביחד  מוצרים שמחירם שונה ורשמו את מחיר המוצר היקר יותר: כגון: אפרסקים קטנים יחד עם גדולים. אם לא ברור להדגים: תותים טריים יחד עם תותים ישנים וכד.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קנית מוצר מזון בקופסה גדולה (כגון: חבילת קורנפלקס), וכשפתחת את האריזה ראית שהכמות קטנה ביחס  לגודל הקופסה.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נדרשת לשלם מחיר גבוה עבור מוצר נתון, בגלל שהיה בו מחסור בנקודת זמן מסוימת: כגון :בקבוקי מים בקיץ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חוזרות טעויות בחשבון בקופה 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מוצג מוצר שמחירו מסתיים ב- 99. כגון: 5.99 שקלים</a:t>
            </a:r>
            <a:endParaRPr lang="en-US" sz="1200" dirty="0" smtClean="0"/>
          </a:p>
          <a:p>
            <a:pPr algn="r" rtl="1"/>
            <a:endParaRPr lang="he-IL" sz="1200" u="sng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99147-987A-45F1-AC94-B11B09C39D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21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he-IL" sz="1200" u="sng" dirty="0" smtClean="0">
                <a:solidFill>
                  <a:prstClr val="black"/>
                </a:solidFill>
              </a:rPr>
              <a:t>המדדים הבאים הוגדרו בתהליך מחקרי על מנת לתת מענה להיבטים השונים של מושג 'הגינות':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he-IL" sz="1200" dirty="0" smtClean="0">
                <a:effectLst/>
              </a:rPr>
              <a:t>בחנות הוצג שלט המכריז על הנחה במחיר מוצר, אבל כשבאת לשלם, התברר שההנחה היא רק למי שמקיים תנאי מסוים שלא הופיע בשלט או שהופיע באותיות מאד קטנות (כגון: ההנחה רק מעל לסכום קניה נתון).</a:t>
            </a:r>
            <a:endParaRPr lang="en-US" sz="1200" dirty="0" smtClean="0">
              <a:effectLst/>
            </a:endParaRPr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הוצג שלט המכריז על הנחה במחיר מוצר נתון ,אבל למעשה זו לא </a:t>
            </a:r>
            <a:r>
              <a:rPr lang="he-IL" sz="1200" dirty="0" err="1" smtClean="0"/>
              <a:t>היתה</a:t>
            </a:r>
            <a:r>
              <a:rPr lang="he-IL" sz="1200" dirty="0" smtClean="0"/>
              <a:t> הנחה, כי מקודם העלו את המחיר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, אבל המחיר ליחידת מידה (100 גרם?) של אותו מוצר לא הוצג באופן ברור, או שלא הוצג  בכלל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להשוות בין מחירים של מוצר נתון אבל המוצרים הדומים הוצבו במרחק זה מזה כך שקשה לערוך השוואה ביניהם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אין תמורה הולמת למחיר שמשלמים על מוצרי המזון בחנות,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חיפשת מוצר  מסוים, אבל הוא הוצב מאחור, ומלפנים הוצגו מוצרים דומים יקרים יותר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רצית לקנות מוצר בפיקוח( כגון: לחם אחיד, חלב עמיד בקרטון) , אבל המוצר לא היה בחנות, אלא רק מוצרים דומים אחרים  שלא  בפיקוח  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על המדף בחנות מונח מוצר, אבל  כשלקחת אותו ראית  שפג תוקפו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הכיתוב על תווית המוצר היה שונה מהמרכיבים שהוא מכיל באמת (דוגמה: שמן זית מעורב הוצג כשמן זית טהור).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שמו ביחד  מוצרים שמחירם שונה ורשמו את מחיר המוצר היקר יותר: כגון: אפרסקים קטנים יחד עם גדולים. אם לא ברור להדגים: תותים טריים יחד עם תותים ישנים וכד.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קנית מוצר מזון בקופסה גדולה (כגון: חבילת קורנפלקס), וכשפתחת את האריזה ראית שהכמות קטנה ביחס  לגודל הקופסה.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נדרשת לשלם מחיר גבוה עבור מוצר נתון, בגלל שהיה בו מחסור בנקודת זמן מסוימת: כגון :בקבוקי מים בקיץ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חוזרות טעויות בחשבון בקופה  </a:t>
            </a:r>
            <a:endParaRPr lang="en-US" sz="1200" dirty="0" smtClean="0"/>
          </a:p>
          <a:p>
            <a:pPr marL="228600" indent="-228600" algn="r" rtl="1" fontAlgn="t">
              <a:buFont typeface="+mj-lt"/>
              <a:buAutoNum type="arabicPeriod"/>
            </a:pPr>
            <a:r>
              <a:rPr lang="he-IL" sz="1200" dirty="0" smtClean="0"/>
              <a:t>בחנות שאתה קונה מוצג מוצר שמחירו מסתיים ב- 99. כגון: 5.99 שקלים</a:t>
            </a:r>
            <a:endParaRPr lang="en-US" sz="1200" dirty="0" smtClean="0"/>
          </a:p>
          <a:p>
            <a:pPr algn="r" rtl="1"/>
            <a:endParaRPr lang="he-IL" sz="1200" u="sng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99147-987A-45F1-AC94-B11B09C39D4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21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he-IL" b="1" u="sng" dirty="0" smtClean="0"/>
              <a:t>מתלונן</a:t>
            </a:r>
            <a:r>
              <a:rPr lang="he-IL" b="1" u="sng" baseline="0" dirty="0" smtClean="0"/>
              <a:t> במסגרת מקום/ רשת הקניה – כולל</a:t>
            </a: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Q58_1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בפני מנהל החנות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Q59_1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בפני מנהל הרשת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Q57_1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בפני סדרני מזון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מוכרים בחנות</a:t>
            </a:r>
          </a:p>
          <a:p>
            <a:pPr algn="r" rtl="1"/>
            <a:endParaRPr lang="he-I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he-I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פועל באופן אקטיבי </a:t>
            </a:r>
            <a:r>
              <a:rPr lang="he-IL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ומיידי</a:t>
            </a:r>
            <a:r>
              <a:rPr lang="he-I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כולל:</a:t>
            </a: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Q66_1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תגובה- מחליט לא לקנות שוב באותו מקום/חרם אישי</a:t>
            </a: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Q65_1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תגובה- מפסיק את הקניה, יוצא מהחנות</a:t>
            </a:r>
          </a:p>
          <a:p>
            <a:pPr algn="r" rtl="1"/>
            <a:endParaRPr lang="he-I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he-I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באמצעות שיתוף והשפעה על  צרכנים אחרים, כולל:</a:t>
            </a: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Q56_1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תגובה- מדבר עם קונים אחרים</a:t>
            </a: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Q63_1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תגובה- מפרסם פרסום שלילי בין חברים שכנים משפחה</a:t>
            </a:r>
          </a:p>
          <a:p>
            <a:pPr algn="r" rtl="1"/>
            <a:endParaRPr lang="he-I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he-I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באחד מארגוני הצרכנים </a:t>
            </a:r>
            <a:r>
              <a:rPr lang="he-IL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הרישמיים</a:t>
            </a:r>
            <a:r>
              <a:rPr lang="he-IL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כולל:</a:t>
            </a: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Q61_1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בארגוני צרכנים אחרים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Q62_1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במשרד הכלכלה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Q60_1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מתלונן במועצה הישראלית לצרכנות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Q64_1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אופן תגובה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מגיב באינטרנט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he-I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באתר של החנות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</a:t>
            </a:r>
          </a:p>
          <a:p>
            <a:pPr algn="r" rtl="1"/>
            <a:endParaRPr lang="he-IL" sz="1200" b="1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endParaRPr lang="en-US" sz="1200" b="1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r" rtl="1"/>
            <a:endParaRPr lang="he-IL" dirty="0" smtClean="0"/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99147-987A-45F1-AC94-B11B09C39D4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3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51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47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63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72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72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462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50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63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75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8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369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755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012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010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 userDrawn="1"/>
        </p:nvSpPr>
        <p:spPr>
          <a:xfrm>
            <a:off x="0" y="0"/>
            <a:ext cx="8497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  <p:sp>
        <p:nvSpPr>
          <p:cNvPr id="6" name="מלבן 5"/>
          <p:cNvSpPr/>
          <p:nvPr userDrawn="1"/>
        </p:nvSpPr>
        <p:spPr>
          <a:xfrm>
            <a:off x="940477" y="0"/>
            <a:ext cx="42202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587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13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28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189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230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9416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71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71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132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97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7227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480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72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2544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1213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9860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1242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 userDrawn="1"/>
        </p:nvSpPr>
        <p:spPr>
          <a:xfrm>
            <a:off x="0" y="0"/>
            <a:ext cx="8497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  <p:sp>
        <p:nvSpPr>
          <p:cNvPr id="6" name="מלבן 5"/>
          <p:cNvSpPr/>
          <p:nvPr userDrawn="1"/>
        </p:nvSpPr>
        <p:spPr>
          <a:xfrm>
            <a:off x="940477" y="0"/>
            <a:ext cx="42202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489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9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1719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12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5941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410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326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710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710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9766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7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679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013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5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0426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9780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843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3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8939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 userDrawn="1"/>
        </p:nvSpPr>
        <p:spPr>
          <a:xfrm>
            <a:off x="0" y="0"/>
            <a:ext cx="8497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  <p:sp>
        <p:nvSpPr>
          <p:cNvPr id="6" name="מלבן 5"/>
          <p:cNvSpPr/>
          <p:nvPr userDrawn="1"/>
        </p:nvSpPr>
        <p:spPr>
          <a:xfrm>
            <a:off x="940477" y="0"/>
            <a:ext cx="42202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171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1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5504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1650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8780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8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8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891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61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801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4818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36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653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5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36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7487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839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 userDrawn="1"/>
        </p:nvSpPr>
        <p:spPr>
          <a:xfrm>
            <a:off x="0" y="0"/>
            <a:ext cx="8497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  <p:sp>
        <p:nvSpPr>
          <p:cNvPr id="6" name="מלבן 5"/>
          <p:cNvSpPr/>
          <p:nvPr userDrawn="1"/>
        </p:nvSpPr>
        <p:spPr>
          <a:xfrm>
            <a:off x="940477" y="0"/>
            <a:ext cx="42202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9543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08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4916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0978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7243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74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74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7057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0840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97219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65530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25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3448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24439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7508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 userDrawn="1"/>
        </p:nvSpPr>
        <p:spPr>
          <a:xfrm>
            <a:off x="0" y="0"/>
            <a:ext cx="8497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  <p:sp>
        <p:nvSpPr>
          <p:cNvPr id="6" name="מלבן 5"/>
          <p:cNvSpPr/>
          <p:nvPr userDrawn="1"/>
        </p:nvSpPr>
        <p:spPr>
          <a:xfrm>
            <a:off x="940477" y="0"/>
            <a:ext cx="42202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4925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17109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2848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006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57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 userDrawn="1"/>
        </p:nvSpPr>
        <p:spPr>
          <a:xfrm>
            <a:off x="0" y="0"/>
            <a:ext cx="8497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  <p:sp>
        <p:nvSpPr>
          <p:cNvPr id="6" name="מלבן 5"/>
          <p:cNvSpPr/>
          <p:nvPr userDrawn="1"/>
        </p:nvSpPr>
        <p:spPr>
          <a:xfrm>
            <a:off x="940477" y="0"/>
            <a:ext cx="42202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47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14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215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53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4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44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4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73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43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43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43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0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4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42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4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64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50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8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8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8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03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0D07DCB5-F022-43C9-88AF-2AFACE06A0A6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י"ד/אלול/תשע"ד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F28D0BD5-B3CD-463F-8E41-9BF9BE6AFA30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43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ditm\AppData\Local\Microsoft\Windows\Temporary Internet Files\Content.IE5\1UQVQ0GJ\MP90044908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476" y="3384376"/>
            <a:ext cx="2387320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כותרת 1"/>
          <p:cNvSpPr txBox="1">
            <a:spLocks/>
          </p:cNvSpPr>
          <p:nvPr/>
        </p:nvSpPr>
        <p:spPr>
          <a:xfrm>
            <a:off x="1693500" y="2096772"/>
            <a:ext cx="6838940" cy="3204436"/>
          </a:xfrm>
          <a:prstGeom prst="rect">
            <a:avLst/>
          </a:prstGeom>
        </p:spPr>
        <p:txBody>
          <a:bodyPr/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3600" b="1" dirty="0" smtClean="0">
                <a:solidFill>
                  <a:srgbClr val="1F497D"/>
                </a:solidFill>
                <a:cs typeface="Arial"/>
              </a:rPr>
              <a:t>מדד ההגינות בחיי המסחר</a:t>
            </a:r>
          </a:p>
          <a:p>
            <a:r>
              <a:rPr lang="he-IL" sz="3600" b="1" dirty="0" smtClean="0">
                <a:solidFill>
                  <a:srgbClr val="1F497D"/>
                </a:solidFill>
                <a:cs typeface="Arial"/>
              </a:rPr>
              <a:t>תחום אלקטרוניקה ומוצרי חשמל</a:t>
            </a:r>
          </a:p>
          <a:p>
            <a:r>
              <a:rPr lang="he-IL" sz="2800" b="1" dirty="0" smtClean="0">
                <a:solidFill>
                  <a:srgbClr val="1F497D"/>
                </a:solidFill>
                <a:cs typeface="Arial"/>
              </a:rPr>
              <a:t>נתוני סקר מיוחד, </a:t>
            </a:r>
            <a:r>
              <a:rPr lang="he-IL" sz="2800" b="1" dirty="0" err="1" smtClean="0">
                <a:solidFill>
                  <a:srgbClr val="1F497D"/>
                </a:solidFill>
                <a:cs typeface="Arial"/>
              </a:rPr>
              <a:t>מינהל</a:t>
            </a:r>
            <a:r>
              <a:rPr lang="he-IL" sz="2800" b="1" dirty="0" smtClean="0">
                <a:solidFill>
                  <a:srgbClr val="1F497D"/>
                </a:solidFill>
                <a:cs typeface="Arial"/>
              </a:rPr>
              <a:t> מחקר וכלכלה</a:t>
            </a:r>
            <a:endParaRPr lang="he-IL" sz="2800" i="1" dirty="0" smtClean="0">
              <a:solidFill>
                <a:srgbClr val="1F497D"/>
              </a:solidFill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21467" y="6165304"/>
            <a:ext cx="1428596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 smtClean="0">
                <a:solidFill>
                  <a:srgbClr val="1F497D"/>
                </a:solidFill>
              </a:rPr>
              <a:t>ספטמבר 2014</a:t>
            </a:r>
            <a:endParaRPr lang="he-IL" sz="1600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7687"/>
            <a:ext cx="1584177" cy="10527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92080" y="978817"/>
            <a:ext cx="35799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cs typeface="Arial"/>
              </a:rPr>
              <a:t/>
            </a:r>
            <a:b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cs typeface="Arial"/>
              </a:rPr>
            </a:br>
            <a:endParaRPr lang="en-US" sz="3200" b="1" u="sng" dirty="0">
              <a:solidFill>
                <a:schemeClr val="tx1">
                  <a:lumMod val="85000"/>
                  <a:lumOff val="15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384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1600" y="-27384"/>
            <a:ext cx="79928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ש.9 ממשק שירותי התקנה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תפיסת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אירועים כ'לא הוגנים' אל מול שיעור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ההיחשפות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96329924"/>
              </p:ext>
            </p:extLst>
          </p:nvPr>
        </p:nvGraphicFramePr>
        <p:xfrm>
          <a:off x="1213466" y="2996952"/>
          <a:ext cx="7751023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043608" y="1052736"/>
            <a:ext cx="7980024" cy="83099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2400" b="1" dirty="0" smtClean="0">
                <a:solidFill>
                  <a:schemeClr val="bg1"/>
                </a:solidFill>
              </a:rPr>
              <a:t>1 מכל 3 לקוחות נחשפים לחוסר הגינות בממשק של שירותי התקנה</a:t>
            </a:r>
            <a:endParaRPr lang="he-IL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5" y="6453336"/>
            <a:ext cx="7632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200" dirty="0" smtClean="0"/>
              <a:t>ש': אקריא לך רשימה של היגדים בהתייחס למוצר שקנית.  עבור כל היגד ציין האם זה קרה לך בשנה האחרונה. 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he-IL" sz="1200" dirty="0" smtClean="0"/>
              <a:t>לאחר מכן, עבור כל היגד, אמור לי האם התיאור</a:t>
            </a:r>
            <a:r>
              <a:rPr lang="he-IL" sz="1200" dirty="0" smtClean="0">
                <a:solidFill>
                  <a:srgbClr val="FF0000"/>
                </a:solidFill>
              </a:rPr>
              <a:t> </a:t>
            </a:r>
            <a:r>
              <a:rPr lang="he-IL" sz="1200" dirty="0" smtClean="0"/>
              <a:t>נתפס בעיניך כהוגן או לא הוגן.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142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1600" y="-27384"/>
            <a:ext cx="799288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ש.10 ממשק ביטול עסקה / החזרת מוצר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תפיסת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אירועים כ'לא הוגנים' אל מול שיעור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ההיחשפות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000" b="1" u="sng" dirty="0" smtClean="0">
                <a:solidFill>
                  <a:srgbClr val="1F497D">
                    <a:lumMod val="50000"/>
                  </a:srgbClr>
                </a:solidFill>
              </a:rPr>
              <a:t>בקרב קונים אשר נתקלו בתקלה או פגם במוצר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76125856"/>
              </p:ext>
            </p:extLst>
          </p:nvPr>
        </p:nvGraphicFramePr>
        <p:xfrm>
          <a:off x="1219824" y="3814774"/>
          <a:ext cx="7751023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355976" y="3356992"/>
            <a:ext cx="4608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בקרב קונים אשר נתקלו בתקלות במוצר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4922" y="1484784"/>
            <a:ext cx="7980024" cy="83099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2400" b="1" dirty="0" smtClean="0">
                <a:solidFill>
                  <a:schemeClr val="bg1"/>
                </a:solidFill>
              </a:rPr>
              <a:t>1  מתוך 5 קונים שניסו להחזיר את המוצר שנרכש, נתקלו בסירוב מצד החנות</a:t>
            </a:r>
            <a:endParaRPr lang="he-IL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5" y="6453336"/>
            <a:ext cx="7632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200" dirty="0" smtClean="0"/>
              <a:t>ש': אקריא לך רשימה של היגדים בהתייחס למוצר שקנית.  עבור כל היגד ציין האם זה קרה לך בשנה האחרונה. 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he-IL" sz="1200" dirty="0" smtClean="0"/>
              <a:t>לאחר מכן, עבור כל היגד, אמור לי האם הת</a:t>
            </a:r>
            <a:r>
              <a:rPr lang="he-IL" sz="1200" dirty="0"/>
              <a:t>י</a:t>
            </a:r>
            <a:r>
              <a:rPr lang="he-IL" sz="1200" dirty="0" smtClean="0"/>
              <a:t>אור</a:t>
            </a:r>
            <a:r>
              <a:rPr lang="he-IL" sz="1200" dirty="0" smtClean="0">
                <a:solidFill>
                  <a:srgbClr val="FF0000"/>
                </a:solidFill>
              </a:rPr>
              <a:t> </a:t>
            </a:r>
            <a:r>
              <a:rPr lang="he-IL" sz="1200" dirty="0" smtClean="0"/>
              <a:t>נתפס בעיניך כהוגן או לא הוגן.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874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1600" y="-27384"/>
            <a:ext cx="799288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ש.11 תקלות בהפעלת המוצר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תפיסת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אירועים כ'לא הוגנים' אל מול שיעור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ההיחשפות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000" b="1" u="sng" dirty="0">
                <a:solidFill>
                  <a:srgbClr val="1F497D">
                    <a:lumMod val="50000"/>
                  </a:srgbClr>
                </a:solidFill>
              </a:rPr>
              <a:t>בקרב קונים אשר נתקלו בתקלה או פגם במוצר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057265482"/>
              </p:ext>
            </p:extLst>
          </p:nvPr>
        </p:nvGraphicFramePr>
        <p:xfrm>
          <a:off x="1196567" y="3356992"/>
          <a:ext cx="7751023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55976" y="3140968"/>
            <a:ext cx="4608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בקרב קונים אשר נתקלו בתקלות במוצר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4922" y="1348792"/>
            <a:ext cx="7980024" cy="83099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2400" b="1" dirty="0" smtClean="0">
                <a:solidFill>
                  <a:schemeClr val="bg1"/>
                </a:solidFill>
              </a:rPr>
              <a:t>1 מכל 5 קונים נתקלו בתקלה או פגם במוצר.</a:t>
            </a:r>
          </a:p>
          <a:p>
            <a:pPr algn="ctr" rtl="1"/>
            <a:r>
              <a:rPr lang="he-IL" sz="2400" b="1" dirty="0" smtClean="0">
                <a:solidFill>
                  <a:schemeClr val="bg1"/>
                </a:solidFill>
              </a:rPr>
              <a:t>שליש מהם, נתקלו בהתכחשות הספק לאחריות.</a:t>
            </a:r>
            <a:endParaRPr lang="he-IL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5" y="6453336"/>
            <a:ext cx="7632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200" dirty="0" smtClean="0"/>
              <a:t>ש': אקריא לך רשימה של היגדים בהתייחס למוצר שקנית.  עבור כל היגד ציין האם זה קרה לך בשנה האחרונה. 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he-IL" sz="1200" dirty="0" smtClean="0"/>
              <a:t>לאחר מכן, עבור כל היגד, אמור לי האם התיאור</a:t>
            </a:r>
            <a:r>
              <a:rPr lang="he-IL" sz="1200" dirty="0" smtClean="0">
                <a:solidFill>
                  <a:srgbClr val="FF0000"/>
                </a:solidFill>
              </a:rPr>
              <a:t> </a:t>
            </a:r>
            <a:r>
              <a:rPr lang="he-IL" sz="1200" dirty="0" smtClean="0"/>
              <a:t>נתפס בעיניך כהוגן או לא הוגן.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4819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531424"/>
              </p:ext>
            </p:extLst>
          </p:nvPr>
        </p:nvGraphicFramePr>
        <p:xfrm>
          <a:off x="1115618" y="795721"/>
          <a:ext cx="7937281" cy="5695972"/>
        </p:xfrm>
        <a:graphic>
          <a:graphicData uri="http://schemas.openxmlformats.org/drawingml/2006/table">
            <a:tbl>
              <a:tblPr rtl="1">
                <a:tableStyleId>{D7AC3CCA-C797-4891-BE02-D94E43425B78}</a:tableStyleId>
              </a:tblPr>
              <a:tblGrid>
                <a:gridCol w="590302"/>
                <a:gridCol w="630266"/>
                <a:gridCol w="661110"/>
                <a:gridCol w="660317"/>
                <a:gridCol w="717104"/>
                <a:gridCol w="804711"/>
                <a:gridCol w="676849"/>
                <a:gridCol w="2425866"/>
                <a:gridCol w="770756"/>
              </a:tblGrid>
              <a:tr h="329023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100" u="none" strike="noStrike" dirty="0" smtClean="0">
                          <a:effectLst/>
                        </a:rPr>
                        <a:t>חנויות פרטיות</a:t>
                      </a:r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40" marR="9240" marT="9240" marB="0" anchor="ctr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100" u="none" strike="noStrike" dirty="0" smtClean="0">
                          <a:effectLst/>
                        </a:rPr>
                        <a:t>אבי סופר</a:t>
                      </a:r>
                      <a:r>
                        <a:rPr lang="en-US" sz="1100" u="none" strike="noStrike" dirty="0" smtClean="0">
                          <a:effectLst/>
                        </a:rPr>
                        <a:t>*</a:t>
                      </a:r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40" marR="9240" marT="9240" marB="0" anchor="ctr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100" u="none" strike="noStrike" dirty="0" smtClean="0">
                          <a:effectLst/>
                        </a:rPr>
                        <a:t>מחסני חשמל</a:t>
                      </a:r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40" marR="9240" marT="9240" marB="0" anchor="ctr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100" u="none" strike="noStrike" dirty="0" err="1" smtClean="0">
                          <a:effectLst/>
                        </a:rPr>
                        <a:t>אלמ</a:t>
                      </a:r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40" marR="9240" marT="9240" marB="0" anchor="ctr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100" u="none" strike="noStrike" dirty="0" smtClean="0">
                          <a:effectLst/>
                        </a:rPr>
                        <a:t>שקם </a:t>
                      </a:r>
                      <a:r>
                        <a:rPr lang="he-IL" sz="1100" u="none" strike="noStrike" dirty="0" err="1" smtClean="0">
                          <a:effectLst/>
                        </a:rPr>
                        <a:t>אלקטריק</a:t>
                      </a:r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240" marR="9240" marT="9240" marB="0" anchor="ctr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100" u="none" strike="noStrike" dirty="0" smtClean="0">
                          <a:effectLst/>
                        </a:rPr>
                        <a:t>טרקלין חשמל</a:t>
                      </a:r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40" marR="9240" marT="924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100" u="none" strike="noStrike" dirty="0" smtClean="0">
                          <a:effectLst/>
                        </a:rPr>
                        <a:t>ממוצע כלל הקונים</a:t>
                      </a:r>
                      <a:endParaRPr lang="he-IL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240" marR="9240" marT="9240" marB="0" anchor="ctr"/>
                </a:tc>
                <a:tc>
                  <a:txBody>
                    <a:bodyPr/>
                    <a:lstStyle/>
                    <a:p>
                      <a:pPr algn="ctr" rtl="1" fontAlgn="b"/>
                      <a:endParaRPr lang="he-I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40" marR="9240" marT="924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endParaRPr lang="he-I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40" marR="9240" marT="9240" marB="0" anchor="b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56%</a:t>
                      </a: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המוכר המליץ על מותגים מסוימים מאינטרסים אישיים שלו או של החנות</a:t>
                      </a:r>
                    </a:p>
                  </a:txBody>
                  <a:tcPr marL="9525" marR="9525" marT="9525" marB="0"/>
                </a:tc>
                <a:tc rowSpan="2">
                  <a:txBody>
                    <a:bodyPr/>
                    <a:lstStyle/>
                    <a:p>
                      <a:pPr algn="r" rtl="1" fontAlgn="t"/>
                      <a:endParaRPr lang="he-I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34%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24%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המוכר לא בירר לעומק את הצורך </a:t>
                      </a:r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של הלקוח על </a:t>
                      </a:r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מנת להתאים לך את המוצר האידיאלי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9880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50%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47%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בחנות הוצג שלט המכריז על הנחה במחיר מוצר, אבל התברר שההנחה היא רק למי שמקיים תנאי מסוים שלא הופיע בשלט</a:t>
                      </a:r>
                    </a:p>
                  </a:txBody>
                  <a:tcPr marL="9525" marR="9525" marT="9525" marB="0"/>
                </a:tc>
                <a:tc rowSpan="3">
                  <a:txBody>
                    <a:bodyPr/>
                    <a:lstStyle/>
                    <a:p>
                      <a:pPr algn="r" rtl="1" fontAlgn="t"/>
                      <a:endParaRPr lang="he-I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45%</a:t>
                      </a: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נמצאה אי התאמה ברמת הציפיות בין מה שהובטח </a:t>
                      </a:r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ללקוח לבין </a:t>
                      </a:r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מה </a:t>
                      </a:r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שקיבל </a:t>
                      </a:r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בפועל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38%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המוכר הציג מידע מבלבל בעסקה על מנת להשפיע על ההחלטה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40%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אין תמורה הולמת למחיר שמשלמים על מוצרי חשמל בחנות</a:t>
                      </a:r>
                    </a:p>
                  </a:txBody>
                  <a:tcPr marL="9525" marR="9525" marT="9525" marB="0"/>
                </a:tc>
                <a:tc rowSpan="2">
                  <a:txBody>
                    <a:bodyPr/>
                    <a:lstStyle/>
                    <a:p>
                      <a:pPr algn="r" rtl="1" fontAlgn="t"/>
                      <a:endParaRPr lang="he-I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92018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36%</a:t>
                      </a: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27%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הלקוח נתקל בטעויות </a:t>
                      </a:r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בחשבון בקופה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92018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61%</a:t>
                      </a: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42%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המוכר סירב למסור מחיר בטלפון</a:t>
                      </a:r>
                    </a:p>
                  </a:txBody>
                  <a:tcPr marL="9525" marR="9525" marT="9525" marB="0"/>
                </a:tc>
                <a:tc rowSpan="8">
                  <a:txBody>
                    <a:bodyPr/>
                    <a:lstStyle/>
                    <a:p>
                      <a:pPr algn="r" rtl="1" fontAlgn="t"/>
                      <a:endParaRPr lang="he-I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92018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37%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לא נימסר מידע שלם בנוגע לתכולת האחריות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92018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21%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28%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39%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לא צוין דירוג האנרגטי של המוצר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27%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23%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25%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תנאי הרכישה, הובלה או התקנה לא הובהרו לפני הרכישה של המוצר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החנות| המוכר הסתירו מידע בקשר לכל החלופות האפשריות למוצר </a:t>
                      </a:r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שנרכש</a:t>
                      </a:r>
                      <a:endParaRPr lang="he-I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he-IL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21%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he-IL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23%</a:t>
                      </a:r>
                      <a:endParaRPr lang="en-US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t" latinLnBrk="0" hangingPunct="1"/>
                      <a:r>
                        <a:rPr lang="he-IL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29%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he-I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החנות| המוכר הסתירו מידע בנוגע למפרט הטכני או תכונות המוצר</a:t>
                      </a:r>
                      <a:endParaRPr lang="he-I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9525" marR="9525" marT="9525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החנות| המוכר </a:t>
                      </a:r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הסתירו </a:t>
                      </a:r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מידע בנוגע לצורך לרכוש מוצרים נלווים למוצר </a:t>
                      </a:r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שנרכש</a:t>
                      </a:r>
                      <a:endParaRPr lang="he-I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36351"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he-I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בחנות לא נמסר </a:t>
                      </a:r>
                      <a:r>
                        <a:rPr lang="he-I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הסכם רכישה או תעודת אחריות</a:t>
                      </a: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pPr algn="r" rtl="1" fontAlgn="t"/>
                      <a:endParaRPr lang="he-IL" sz="10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1742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t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1" fontAlgn="t"/>
                      <a:r>
                        <a:rPr lang="he-I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סה"כ שכיחות מקרי חוסר הגינות ברשת</a:t>
                      </a:r>
                      <a:endParaRPr lang="he-I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 fontAlgn="t"/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-27384"/>
            <a:ext cx="8235463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4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ש.12 שכיחות </a:t>
            </a:r>
            <a:r>
              <a:rPr lang="he-IL" sz="24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המקרים הנתפסים כ'חוסר הגינות', </a:t>
            </a:r>
            <a:r>
              <a:rPr lang="he-IL" sz="24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לפי חנויות</a:t>
            </a:r>
            <a:r>
              <a:rPr lang="en-US" sz="24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b="1" u="sng" dirty="0" smtClean="0">
                <a:solidFill>
                  <a:srgbClr val="1F497D">
                    <a:lumMod val="50000"/>
                  </a:srgbClr>
                </a:solidFill>
              </a:rPr>
              <a:t>בקרב </a:t>
            </a:r>
            <a:r>
              <a:rPr lang="he-IL" b="1" u="sng" dirty="0">
                <a:solidFill>
                  <a:srgbClr val="1F497D">
                    <a:lumMod val="50000"/>
                  </a:srgbClr>
                </a:solidFill>
              </a:rPr>
              <a:t>קוני אותה </a:t>
            </a:r>
            <a:r>
              <a:rPr lang="he-IL" b="1" u="sng" dirty="0" smtClean="0">
                <a:solidFill>
                  <a:srgbClr val="1F497D">
                    <a:lumMod val="50000"/>
                  </a:srgbClr>
                </a:solidFill>
              </a:rPr>
              <a:t>חנות</a:t>
            </a:r>
            <a:endParaRPr lang="he-IL" b="1" u="sng" dirty="0">
              <a:solidFill>
                <a:srgbClr val="00B05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 rot="16200000">
            <a:off x="1196916" y="1330897"/>
            <a:ext cx="576066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1400" dirty="0" smtClean="0"/>
              <a:t>כללי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908882" y="2339005"/>
            <a:ext cx="1152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1400" dirty="0" smtClean="0"/>
              <a:t>מידע מבלבל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1016895" y="3023666"/>
            <a:ext cx="9361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1400" dirty="0" smtClean="0"/>
              <a:t>חוסר הגינות במחיר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909462" y="4787277"/>
            <a:ext cx="1152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sz="1400" dirty="0" smtClean="0"/>
              <a:t>הסתרת מידע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899592" y="6455077"/>
            <a:ext cx="82354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1200" dirty="0"/>
              <a:t>ממצאי אבי סופר מבוססים על 23 </a:t>
            </a:r>
            <a:r>
              <a:rPr lang="he-IL" sz="1200" dirty="0" smtClean="0"/>
              <a:t>קונים אשר רכשו במהלך השנה האחרונה מוצר חשמל באבי סופר.</a:t>
            </a:r>
            <a:r>
              <a:rPr lang="he-IL" sz="1200" dirty="0" smtClean="0"/>
              <a:t> </a:t>
            </a:r>
            <a:r>
              <a:rPr lang="he-IL" sz="1200" dirty="0"/>
              <a:t>על </a:t>
            </a:r>
            <a:r>
              <a:rPr lang="he-IL" sz="1200" dirty="0" smtClean="0"/>
              <a:t>מנת לחזק את </a:t>
            </a:r>
            <a:r>
              <a:rPr lang="he-IL" sz="1200" dirty="0" smtClean="0"/>
              <a:t>הממצאים </a:t>
            </a:r>
            <a:r>
              <a:rPr lang="he-IL" sz="1200" dirty="0" smtClean="0"/>
              <a:t>נעשתה בדיקה של רמת ההגינות </a:t>
            </a:r>
            <a:r>
              <a:rPr lang="he-IL" sz="1200" dirty="0" smtClean="0"/>
              <a:t>הנתפסת </a:t>
            </a:r>
            <a:r>
              <a:rPr lang="he-IL" sz="1200" dirty="0"/>
              <a:t>בקרב מדגם </a:t>
            </a:r>
            <a:r>
              <a:rPr lang="he-IL" sz="1200" dirty="0" smtClean="0"/>
              <a:t>של 158צרכנים נוספים </a:t>
            </a:r>
            <a:r>
              <a:rPr lang="he-IL" sz="1200" dirty="0"/>
              <a:t>אשר קנו או ביקרו </a:t>
            </a:r>
            <a:r>
              <a:rPr lang="he-IL" sz="1200" dirty="0" smtClean="0"/>
              <a:t>אי פעם באבי סופר (כפי שמוצג </a:t>
            </a:r>
            <a:r>
              <a:rPr lang="he-IL" sz="1200" dirty="0" err="1" smtClean="0"/>
              <a:t>בש</a:t>
            </a:r>
            <a:r>
              <a:rPr lang="he-IL" sz="1200" dirty="0" smtClean="0"/>
              <a:t>. </a:t>
            </a:r>
            <a:r>
              <a:rPr lang="he-IL" sz="1200" dirty="0" smtClean="0"/>
              <a:t>14).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5804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-27384"/>
            <a:ext cx="7920879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ש.13 תגובות צרכנים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בעת היחשפות לאירוע של חוסר הגינות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בחנויות חשמל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854159" y="6185049"/>
            <a:ext cx="535724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קרה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80393" y="6154271"/>
            <a:ext cx="81625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לא קרה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899154781"/>
              </p:ext>
            </p:extLst>
          </p:nvPr>
        </p:nvGraphicFramePr>
        <p:xfrm>
          <a:off x="1115618" y="2276872"/>
          <a:ext cx="7920878" cy="4038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3203848" y="6669940"/>
            <a:ext cx="594015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800" dirty="0" smtClean="0"/>
              <a:t>ש'. כללית</a:t>
            </a:r>
            <a:r>
              <a:rPr lang="he-IL" sz="800" dirty="0"/>
              <a:t>, איך אתה מגיב בד"כ במקרים שאתה נתקל בחוסר הגינות של עסקים בתחום מוצרי  </a:t>
            </a:r>
            <a:r>
              <a:rPr lang="he-IL" sz="800" dirty="0" smtClean="0"/>
              <a:t>חשמל?</a:t>
            </a:r>
            <a:endParaRPr lang="en-US" sz="800" dirty="0"/>
          </a:p>
        </p:txBody>
      </p:sp>
      <p:sp>
        <p:nvSpPr>
          <p:cNvPr id="11" name="Rectangle 10"/>
          <p:cNvSpPr/>
          <p:nvPr/>
        </p:nvSpPr>
        <p:spPr>
          <a:xfrm>
            <a:off x="1056472" y="1179909"/>
            <a:ext cx="7980024" cy="95410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marL="895350" indent="-895350" algn="ctr" rtl="1"/>
            <a:r>
              <a:rPr lang="he-IL" sz="2800" b="1" dirty="0" smtClean="0">
                <a:solidFill>
                  <a:schemeClr val="bg1"/>
                </a:solidFill>
              </a:rPr>
              <a:t>76% מהקונים לא יחזרו לחנות בה נתקלו בחוסר הגינות</a:t>
            </a:r>
          </a:p>
        </p:txBody>
      </p:sp>
    </p:spTree>
    <p:extLst>
      <p:ext uri="{BB962C8B-B14F-4D97-AF65-F5344CB8AC3E}">
        <p14:creationId xmlns:p14="http://schemas.microsoft.com/office/powerpoint/2010/main" val="349795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10168" y="44627"/>
            <a:ext cx="83884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ש.14 תפיסת הרשת כ 'לא הוגנת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בקרב המבקרים בה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000" b="1" u="sng" dirty="0" smtClean="0">
                <a:solidFill>
                  <a:srgbClr val="1F497D">
                    <a:lumMod val="50000"/>
                  </a:srgbClr>
                </a:solidFill>
              </a:rPr>
              <a:t>בקרב מי שקנה או ביקר אי פעם בכל רשת</a:t>
            </a:r>
            <a:endParaRPr lang="he-IL" sz="20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  <p:graphicFrame>
        <p:nvGraphicFramePr>
          <p:cNvPr id="12" name="תרשים 2"/>
          <p:cNvGraphicFramePr/>
          <p:nvPr>
            <p:extLst>
              <p:ext uri="{D42A27DB-BD31-4B8C-83A1-F6EECF244321}">
                <p14:modId xmlns:p14="http://schemas.microsoft.com/office/powerpoint/2010/main" val="2553550623"/>
              </p:ext>
            </p:extLst>
          </p:nvPr>
        </p:nvGraphicFramePr>
        <p:xfrm>
          <a:off x="1043609" y="2132856"/>
          <a:ext cx="7992887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3203848" y="6525344"/>
            <a:ext cx="5940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800" dirty="0" smtClean="0"/>
              <a:t>ש'. דרג </a:t>
            </a:r>
            <a:r>
              <a:rPr lang="he-IL" sz="800" dirty="0"/>
              <a:t>בבקשה את החנויות הבאות המשווקות מוצרי חשמל ביחס למידת ההגינות </a:t>
            </a:r>
            <a:r>
              <a:rPr lang="he-IL" sz="800" dirty="0" smtClean="0"/>
              <a:t>שלהן: במידה נמוכה מאוד.... במידה גבוהה מאוד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he-IL" sz="800" dirty="0" smtClean="0"/>
              <a:t>ש'. באיזה </a:t>
            </a:r>
            <a:r>
              <a:rPr lang="he-IL" sz="800" dirty="0"/>
              <a:t>מהחנויות הבאות רכשת או ביקרת אי פעם</a:t>
            </a:r>
            <a:endParaRPr lang="en-US" sz="800" dirty="0"/>
          </a:p>
          <a:p>
            <a:pPr algn="r" rtl="1"/>
            <a:endParaRPr lang="en-US" sz="800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2915816" y="2924944"/>
            <a:ext cx="0" cy="26642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475989" y="2924944"/>
            <a:ext cx="0" cy="26642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036162" y="2924944"/>
            <a:ext cx="0" cy="26642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596336" y="2924944"/>
            <a:ext cx="0" cy="266429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812360" y="2313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&lt;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6384" y="1179909"/>
            <a:ext cx="8142120" cy="7694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2200" b="1" dirty="0" smtClean="0">
                <a:solidFill>
                  <a:schemeClr val="bg1"/>
                </a:solidFill>
              </a:rPr>
              <a:t>אבי סופר נתפסת הרשת הפחות הוגנת מבין הרשתות שנבחנו.</a:t>
            </a:r>
            <a:r>
              <a:rPr lang="en-US" sz="2200" b="1" dirty="0" smtClean="0">
                <a:solidFill>
                  <a:schemeClr val="bg1"/>
                </a:solidFill>
              </a:rPr>
              <a:t/>
            </a:r>
            <a:br>
              <a:rPr lang="en-US" sz="2200" b="1" dirty="0" smtClean="0">
                <a:solidFill>
                  <a:schemeClr val="bg1"/>
                </a:solidFill>
              </a:rPr>
            </a:br>
            <a:r>
              <a:rPr lang="he-IL" sz="2200" b="1" dirty="0" smtClean="0">
                <a:solidFill>
                  <a:schemeClr val="bg1"/>
                </a:solidFill>
              </a:rPr>
              <a:t>1 מכל 4 צרכנים שביקרו בחנות אבי סופר דירגו את הרשת כ 'לא הוגנת'</a:t>
            </a:r>
          </a:p>
        </p:txBody>
      </p:sp>
    </p:spTree>
    <p:extLst>
      <p:ext uri="{BB962C8B-B14F-4D97-AF65-F5344CB8AC3E}">
        <p14:creationId xmlns:p14="http://schemas.microsoft.com/office/powerpoint/2010/main" val="23982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2854159" y="6185049"/>
            <a:ext cx="535724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קרה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80393" y="6154271"/>
            <a:ext cx="81625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לא קרה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3609" y="6597932"/>
            <a:ext cx="8091446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800" dirty="0" smtClean="0">
                <a:solidFill>
                  <a:prstClr val="black"/>
                </a:solidFill>
              </a:rPr>
              <a:t>ש</a:t>
            </a:r>
            <a:r>
              <a:rPr lang="he-IL" sz="800" dirty="0">
                <a:solidFill>
                  <a:prstClr val="black"/>
                </a:solidFill>
              </a:rPr>
              <a:t>' האם תהיה מוכן לקנות מוצרי חשמל ואלקטרוניקה בחנות שבה רמת ההגינות נמוכה יחסית, אבל המוצרים בה זולים  בהשוואה לחנויות דומות אחרות </a:t>
            </a:r>
            <a:r>
              <a:rPr lang="he-IL" sz="800" dirty="0" smtClean="0">
                <a:solidFill>
                  <a:prstClr val="black"/>
                </a:solidFill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3609" y="-27384"/>
            <a:ext cx="809144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ש.15 נכונות לרכוש מוצרי חשמל ואלקטרוניקה בחנות שאינה הוגנת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אך מחיריה נמוכים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יחסית</a:t>
            </a:r>
            <a:endParaRPr lang="he-IL" sz="20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831440301"/>
              </p:ext>
            </p:extLst>
          </p:nvPr>
        </p:nvGraphicFramePr>
        <p:xfrm>
          <a:off x="1013062" y="2276872"/>
          <a:ext cx="8163455" cy="2351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056472" y="1179909"/>
            <a:ext cx="7980024" cy="95410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2800" b="1" dirty="0" smtClean="0">
                <a:solidFill>
                  <a:schemeClr val="bg1"/>
                </a:solidFill>
              </a:rPr>
              <a:t>רוב הציבור לא </a:t>
            </a:r>
            <a:r>
              <a:rPr lang="he-IL" sz="2800" b="1" dirty="0" smtClean="0">
                <a:solidFill>
                  <a:schemeClr val="bg1"/>
                </a:solidFill>
              </a:rPr>
              <a:t>יתפתה </a:t>
            </a:r>
            <a:r>
              <a:rPr lang="he-IL" sz="2800" b="1" dirty="0" smtClean="0">
                <a:solidFill>
                  <a:schemeClr val="bg1"/>
                </a:solidFill>
              </a:rPr>
              <a:t>למחירים זולים </a:t>
            </a:r>
            <a:r>
              <a:rPr lang="he-IL" sz="2800" b="1" dirty="0" smtClean="0">
                <a:solidFill>
                  <a:schemeClr val="bg1"/>
                </a:solidFill>
              </a:rPr>
              <a:t>ויעדיף </a:t>
            </a:r>
            <a:r>
              <a:rPr lang="he-IL" sz="2800" b="1" dirty="0" smtClean="0">
                <a:solidFill>
                  <a:schemeClr val="bg1"/>
                </a:solidFill>
              </a:rPr>
              <a:t>לקנות בחנות בה רמת ההגינות הנתפסת גבוהה.</a:t>
            </a:r>
          </a:p>
        </p:txBody>
      </p:sp>
    </p:spTree>
    <p:extLst>
      <p:ext uri="{BB962C8B-B14F-4D97-AF65-F5344CB8AC3E}">
        <p14:creationId xmlns:p14="http://schemas.microsoft.com/office/powerpoint/2010/main" val="235735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99592" y="44627"/>
            <a:ext cx="813690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ש.16 סיכום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9147" y="1052736"/>
            <a:ext cx="7974347" cy="40780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 smtClean="0">
                <a:solidFill>
                  <a:prstClr val="black"/>
                </a:solidFill>
              </a:rPr>
              <a:t>מדד ההגינות – כלי לשיפור ההגינות בחיי הסחר</a:t>
            </a:r>
          </a:p>
          <a:p>
            <a:pPr algn="r" rtl="1"/>
            <a:endParaRPr lang="he-IL" sz="700" u="sng" dirty="0">
              <a:solidFill>
                <a:prstClr val="black"/>
              </a:solidFill>
            </a:endParaRPr>
          </a:p>
          <a:p>
            <a:pPr marL="360363" indent="-360363" algn="r" rtl="1">
              <a:buFont typeface="Wingdings" panose="05000000000000000000" pitchFamily="2" charset="2"/>
              <a:buChar char="ü"/>
            </a:pPr>
            <a:r>
              <a:rPr lang="he-IL" sz="2800" dirty="0" smtClean="0">
                <a:effectLst/>
              </a:rPr>
              <a:t>תמונת פרופיל ההגינות של רשת שיווק ומה עליה לשפר.</a:t>
            </a:r>
          </a:p>
          <a:p>
            <a:pPr marL="360363" indent="-360363" algn="r" rtl="1">
              <a:buFont typeface="Wingdings" panose="05000000000000000000" pitchFamily="2" charset="2"/>
              <a:buChar char="ü"/>
            </a:pPr>
            <a:r>
              <a:rPr lang="he-IL" sz="2800" dirty="0" smtClean="0"/>
              <a:t>פירוט רכיבי ההגינות לתשומת ליבו של הצרכן.</a:t>
            </a:r>
          </a:p>
          <a:p>
            <a:pPr marL="360363" indent="-360363" algn="r" rtl="1">
              <a:buFont typeface="Wingdings" panose="05000000000000000000" pitchFamily="2" charset="2"/>
              <a:buChar char="ü"/>
            </a:pPr>
            <a:r>
              <a:rPr lang="he-IL" sz="2800" dirty="0" smtClean="0"/>
              <a:t>דירוג בתי העסק במבחן ההגינות.</a:t>
            </a:r>
          </a:p>
          <a:p>
            <a:pPr marL="360363" indent="-360363" algn="r" rtl="1">
              <a:buFont typeface="Wingdings" panose="05000000000000000000" pitchFamily="2" charset="2"/>
              <a:buChar char="ü"/>
            </a:pPr>
            <a:r>
              <a:rPr lang="he-IL" sz="2800" dirty="0" smtClean="0"/>
              <a:t>מעקב אחר שיפור ההגינות בבית העסק לאורך זמן:</a:t>
            </a:r>
          </a:p>
          <a:p>
            <a:pPr marL="817563" lvl="1" indent="-360363" algn="r" rtl="1">
              <a:buFont typeface="+mj-lt"/>
              <a:buAutoNum type="arabicPeriod"/>
            </a:pPr>
            <a:r>
              <a:rPr lang="he-IL" sz="2800" dirty="0" smtClean="0"/>
              <a:t>ביחס לעצמו.</a:t>
            </a:r>
          </a:p>
          <a:p>
            <a:pPr marL="817563" lvl="1" indent="-360363" algn="r" rtl="1">
              <a:buFont typeface="+mj-lt"/>
              <a:buAutoNum type="arabicPeriod"/>
            </a:pPr>
            <a:r>
              <a:rPr lang="he-IL" sz="2800" dirty="0" smtClean="0"/>
              <a:t>ביחס למיקומו בדירוג בתי העסק.</a:t>
            </a:r>
          </a:p>
          <a:p>
            <a:pPr marL="360363" indent="-360363" algn="r" rtl="1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548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1528072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4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נספחים</a:t>
            </a:r>
            <a:endParaRPr lang="en-US" sz="44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118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2854159" y="6185049"/>
            <a:ext cx="535724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קרה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80393" y="6154271"/>
            <a:ext cx="81625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לא קרה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48788" y="6546830"/>
            <a:ext cx="2286267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800" dirty="0">
                <a:solidFill>
                  <a:prstClr val="black"/>
                </a:solidFill>
              </a:rPr>
              <a:t>ש'. איזה מבין המוצרים הבאים קנית בשנה האחרונה</a:t>
            </a:r>
            <a:r>
              <a:rPr lang="he-IL" sz="800" dirty="0" smtClean="0">
                <a:solidFill>
                  <a:prstClr val="black"/>
                </a:solidFill>
              </a:rPr>
              <a:t>?</a:t>
            </a:r>
          </a:p>
          <a:p>
            <a:pPr algn="r" rtl="1"/>
            <a:r>
              <a:rPr lang="he-IL" sz="800" dirty="0">
                <a:solidFill>
                  <a:prstClr val="black"/>
                </a:solidFill>
              </a:rPr>
              <a:t>ש'. מ</a:t>
            </a:r>
            <a:r>
              <a:rPr lang="he-IL" sz="800" dirty="0" smtClean="0">
                <a:solidFill>
                  <a:prstClr val="black"/>
                </a:solidFill>
              </a:rPr>
              <a:t>הו </a:t>
            </a:r>
            <a:r>
              <a:rPr lang="he-IL" sz="800" dirty="0">
                <a:solidFill>
                  <a:prstClr val="black"/>
                </a:solidFill>
              </a:rPr>
              <a:t>המוצר האחרון שקנית?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3609" y="-27384"/>
            <a:ext cx="809144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נספח 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מוצרי חשמל ואלקטרוניקה שנקנו בשנה אחרונה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398227915"/>
              </p:ext>
            </p:extLst>
          </p:nvPr>
        </p:nvGraphicFramePr>
        <p:xfrm>
          <a:off x="107504" y="1207865"/>
          <a:ext cx="8163455" cy="5254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671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5936" y="25460"/>
            <a:ext cx="624496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ש.1 מדד ההגינות -רקע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9147" y="785167"/>
            <a:ext cx="7974347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u="sng" dirty="0" smtClean="0">
                <a:solidFill>
                  <a:prstClr val="black"/>
                </a:solidFill>
              </a:rPr>
              <a:t>גישות כלכליות המעודדות ניצול הזדמנויות, עלולות לעיתים להעמיד במבחן את ההגינות של הקמעונאי והמשווק.</a:t>
            </a:r>
          </a:p>
          <a:p>
            <a:pPr algn="r" rtl="1"/>
            <a:endParaRPr lang="he-IL" sz="1000" u="sng" dirty="0" smtClean="0">
              <a:solidFill>
                <a:prstClr val="black"/>
              </a:solidFill>
            </a:endParaRPr>
          </a:p>
          <a:p>
            <a:pPr algn="r" rtl="1"/>
            <a:r>
              <a:rPr lang="he-IL" sz="2000" u="sng" dirty="0" smtClean="0">
                <a:solidFill>
                  <a:prstClr val="black"/>
                </a:solidFill>
              </a:rPr>
              <a:t>ניתן להצביע על ארבע סיבות לצורך בהגינות במסחר:</a:t>
            </a:r>
          </a:p>
          <a:p>
            <a:pPr marL="457200" indent="-457200" algn="r" rtl="1">
              <a:buAutoNum type="arabicPeriod"/>
            </a:pPr>
            <a:r>
              <a:rPr lang="he-IL" sz="2000" dirty="0" smtClean="0">
                <a:solidFill>
                  <a:prstClr val="black"/>
                </a:solidFill>
              </a:rPr>
              <a:t>כך ראוי בחברה מתוקנת, הן כאינטרס צרכני והן כאינטרס עסקי.</a:t>
            </a:r>
          </a:p>
          <a:p>
            <a:pPr marL="457200" indent="-457200" algn="r" rtl="1">
              <a:buAutoNum type="arabicPeriod"/>
            </a:pPr>
            <a:r>
              <a:rPr lang="he-IL" sz="2000" dirty="0" smtClean="0">
                <a:solidFill>
                  <a:prstClr val="black"/>
                </a:solidFill>
              </a:rPr>
              <a:t>עלות/ מחיר חוסר הגינות בעסקים מבחינת הפרט הבודד, משקי בית </a:t>
            </a:r>
          </a:p>
          <a:p>
            <a:pPr marL="457200" indent="-457200" algn="r" rtl="1"/>
            <a:r>
              <a:rPr lang="he-IL" sz="2000" dirty="0" smtClean="0">
                <a:solidFill>
                  <a:prstClr val="black"/>
                </a:solidFill>
              </a:rPr>
              <a:t>       וכלל המשק.</a:t>
            </a:r>
          </a:p>
          <a:p>
            <a:pPr marL="457200" indent="-457200" algn="r" rtl="1">
              <a:buAutoNum type="arabicPeriod" startAt="3"/>
            </a:pPr>
            <a:r>
              <a:rPr lang="he-IL" sz="2000" dirty="0" smtClean="0">
                <a:solidFill>
                  <a:prstClr val="black"/>
                </a:solidFill>
              </a:rPr>
              <a:t>הגינות במסחר מגבירה את תחושת האמון בין הקמעונאים לצרכנים.</a:t>
            </a:r>
          </a:p>
          <a:p>
            <a:pPr marL="457200" indent="-457200" algn="r" rtl="1">
              <a:buAutoNum type="arabicPeriod" startAt="3"/>
            </a:pPr>
            <a:r>
              <a:rPr lang="he-IL" sz="2000" dirty="0" smtClean="0">
                <a:solidFill>
                  <a:prstClr val="black"/>
                </a:solidFill>
              </a:rPr>
              <a:t>הניסיון </a:t>
            </a:r>
            <a:r>
              <a:rPr lang="he-IL" sz="2000" dirty="0">
                <a:solidFill>
                  <a:prstClr val="black"/>
                </a:solidFill>
              </a:rPr>
              <a:t>הבינלאומי של מדינות מערביות שונות, וביניהן ארה"ב, שבהן קיימת מסורת מחייבת של הגינות בעסקים. נראה שזו טרם השתרשה בתרבות העסקים בישראל.</a:t>
            </a:r>
          </a:p>
          <a:p>
            <a:pPr algn="r" rtl="1"/>
            <a:endParaRPr lang="he-IL" sz="1100" dirty="0">
              <a:solidFill>
                <a:prstClr val="black"/>
              </a:solidFill>
            </a:endParaRPr>
          </a:p>
          <a:p>
            <a:pPr algn="r" rtl="1"/>
            <a:r>
              <a:rPr lang="he-IL" sz="2000" dirty="0" smtClean="0">
                <a:solidFill>
                  <a:prstClr val="black"/>
                </a:solidFill>
              </a:rPr>
              <a:t>לאור תחושת אי הנוחות מרמת ההגינות במסחר בישראל כפי שעולה בין היתר מריבוי תלונות על ניצול צרכנים, ובמיוחד לאור חוסר הסימטריה ביחסי צרכן - עוסק, וביתרון היחסי שיש למשווק ולמוכר על הצרכן היחיד, </a:t>
            </a:r>
          </a:p>
          <a:p>
            <a:pPr algn="r" rtl="1"/>
            <a:r>
              <a:rPr lang="he-IL" sz="1900" b="1" dirty="0" smtClean="0">
                <a:solidFill>
                  <a:prstClr val="black"/>
                </a:solidFill>
              </a:rPr>
              <a:t>המועצה הישראלית לצרכנות </a:t>
            </a:r>
            <a:r>
              <a:rPr lang="he-IL" sz="2000" dirty="0" smtClean="0">
                <a:solidFill>
                  <a:prstClr val="black"/>
                </a:solidFill>
              </a:rPr>
              <a:t>פנתה אל </a:t>
            </a:r>
            <a:r>
              <a:rPr lang="he-IL" sz="1900" b="1" dirty="0" smtClean="0">
                <a:solidFill>
                  <a:prstClr val="black"/>
                </a:solidFill>
              </a:rPr>
              <a:t>מינהל המחקר והכלכלה </a:t>
            </a:r>
            <a:r>
              <a:rPr lang="he-IL" sz="2000" dirty="0" smtClean="0">
                <a:solidFill>
                  <a:prstClr val="black"/>
                </a:solidFill>
              </a:rPr>
              <a:t>במשרד הכלכלה כדי לפתח את מדד ההגינות, לצורך שיפור רמת ההגינות של עסקים בישראל. </a:t>
            </a:r>
            <a:endParaRPr lang="he-IL" sz="2000" dirty="0">
              <a:solidFill>
                <a:prstClr val="black"/>
              </a:solidFill>
            </a:endParaRPr>
          </a:p>
          <a:p>
            <a:pPr algn="r" rtl="1"/>
            <a:endParaRPr lang="he-IL" sz="2000" dirty="0" smtClean="0">
              <a:solidFill>
                <a:prstClr val="black"/>
              </a:solidFill>
            </a:endParaRPr>
          </a:p>
          <a:p>
            <a:pPr algn="r" rtl="1"/>
            <a:endParaRPr lang="he-IL" sz="11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38874" y="4221088"/>
            <a:ext cx="7907878" cy="158417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9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2854159" y="6185049"/>
            <a:ext cx="535724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קרה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80393" y="6154271"/>
            <a:ext cx="81625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לא קרה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28012" y="6546830"/>
            <a:ext cx="2307043" cy="21544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800" dirty="0" smtClean="0">
                <a:solidFill>
                  <a:prstClr val="black"/>
                </a:solidFill>
              </a:rPr>
              <a:t>ש' מה </a:t>
            </a:r>
            <a:r>
              <a:rPr lang="he-IL" sz="800" dirty="0">
                <a:solidFill>
                  <a:prstClr val="black"/>
                </a:solidFill>
              </a:rPr>
              <a:t>המותג/ יצרן של ה&lt;&lt; מוצר חשמלי&gt;&gt; שרכשת</a:t>
            </a:r>
            <a:r>
              <a:rPr lang="he-IL" sz="800" dirty="0" smtClean="0">
                <a:solidFill>
                  <a:prstClr val="black"/>
                </a:solidFill>
              </a:rPr>
              <a:t>?</a:t>
            </a:r>
            <a:endParaRPr lang="he-IL" sz="8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3609" y="-27384"/>
            <a:ext cx="8091446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נספח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התפלגות יצרנים של מוצרי חשמל ואלקטרוניקה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0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מוצר אחרון שנקנה בשנה האחרונה</a:t>
            </a:r>
            <a:endParaRPr lang="he-IL" sz="20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794144788"/>
              </p:ext>
            </p:extLst>
          </p:nvPr>
        </p:nvGraphicFramePr>
        <p:xfrm>
          <a:off x="107504" y="1207865"/>
          <a:ext cx="8163455" cy="5254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376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2854159" y="6185049"/>
            <a:ext cx="535724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קרה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80393" y="6154271"/>
            <a:ext cx="81625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לא קרה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28012" y="6546830"/>
            <a:ext cx="2307043" cy="21544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800" dirty="0" smtClean="0">
                <a:solidFill>
                  <a:prstClr val="black"/>
                </a:solidFill>
              </a:rPr>
              <a:t>ש' מה </a:t>
            </a:r>
            <a:r>
              <a:rPr lang="he-IL" sz="800" dirty="0">
                <a:solidFill>
                  <a:prstClr val="black"/>
                </a:solidFill>
              </a:rPr>
              <a:t>המותג/ יצרן של ה&lt;&lt; מוצר חשמלי&gt;&gt; שרכשת</a:t>
            </a:r>
            <a:r>
              <a:rPr lang="he-IL" sz="800" dirty="0" smtClean="0">
                <a:solidFill>
                  <a:prstClr val="black"/>
                </a:solidFill>
              </a:rPr>
              <a:t>?</a:t>
            </a:r>
            <a:endParaRPr lang="he-IL" sz="8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3609" y="-27384"/>
            <a:ext cx="8091446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נספח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התפלגות חנויות לשיווק מוצרי חשמל ואלקטרוניקה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0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מוצר </a:t>
            </a:r>
            <a:r>
              <a:rPr lang="he-IL" sz="20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אחרון שנקנה בשנה </a:t>
            </a:r>
            <a:r>
              <a:rPr lang="he-IL" sz="20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האחרונה</a:t>
            </a:r>
            <a:endParaRPr lang="he-IL" sz="20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442925916"/>
              </p:ext>
            </p:extLst>
          </p:nvPr>
        </p:nvGraphicFramePr>
        <p:xfrm>
          <a:off x="971600" y="1293059"/>
          <a:ext cx="8163455" cy="5254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141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2854159" y="6185049"/>
            <a:ext cx="535724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קרה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80393" y="6154271"/>
            <a:ext cx="816250" cy="3385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600" b="1" i="1" dirty="0">
                <a:solidFill>
                  <a:prstClr val="white"/>
                </a:solidFill>
              </a:rPr>
              <a:t>לא קרה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28012" y="6546830"/>
            <a:ext cx="2307043" cy="21544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800" dirty="0" smtClean="0">
                <a:solidFill>
                  <a:prstClr val="black"/>
                </a:solidFill>
              </a:rPr>
              <a:t>ש</a:t>
            </a:r>
            <a:r>
              <a:rPr lang="he-IL" sz="800" dirty="0">
                <a:solidFill>
                  <a:prstClr val="black"/>
                </a:solidFill>
              </a:rPr>
              <a:t>' באיזה מהחנויות הבאות רכשת או ביקרת אי פעם?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3609" y="-27384"/>
            <a:ext cx="809144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נספח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</a:p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שיעור צרכנים אשר ביקרו אי פעם בחנויות לשיווק מוצרי חשמל ואלקטרוניקה</a:t>
            </a:r>
            <a:endParaRPr lang="he-IL" sz="20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65011641"/>
              </p:ext>
            </p:extLst>
          </p:nvPr>
        </p:nvGraphicFramePr>
        <p:xfrm>
          <a:off x="971600" y="1293059"/>
          <a:ext cx="8163455" cy="5254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219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5856" y="25460"/>
            <a:ext cx="681643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ש.2 מדד ההגינות -רקע (המשך)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9147" y="592227"/>
            <a:ext cx="8094853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u="sng" dirty="0" smtClean="0">
                <a:solidFill>
                  <a:prstClr val="black"/>
                </a:solidFill>
              </a:rPr>
              <a:t>מטרות:</a:t>
            </a:r>
          </a:p>
          <a:p>
            <a:pPr algn="r" rtl="1"/>
            <a:r>
              <a:rPr lang="he-IL" dirty="0" smtClean="0">
                <a:solidFill>
                  <a:prstClr val="black"/>
                </a:solidFill>
              </a:rPr>
              <a:t>א. פיתוח מודל למדידת הגינות</a:t>
            </a:r>
          </a:p>
          <a:p>
            <a:pPr algn="r" rtl="1"/>
            <a:r>
              <a:rPr lang="he-IL" dirty="0" smtClean="0">
                <a:solidFill>
                  <a:prstClr val="black"/>
                </a:solidFill>
              </a:rPr>
              <a:t>ב. יצירת מדד למדידת הגינות בעסקים</a:t>
            </a:r>
          </a:p>
          <a:p>
            <a:pPr algn="r" rtl="1"/>
            <a:r>
              <a:rPr lang="he-IL" dirty="0" smtClean="0">
                <a:solidFill>
                  <a:prstClr val="black"/>
                </a:solidFill>
              </a:rPr>
              <a:t>ג. </a:t>
            </a:r>
            <a:r>
              <a:rPr lang="he-IL" dirty="0">
                <a:solidFill>
                  <a:prstClr val="black"/>
                </a:solidFill>
              </a:rPr>
              <a:t>מדידה ושיקוף של מצב </a:t>
            </a:r>
            <a:r>
              <a:rPr lang="he-IL" dirty="0" smtClean="0">
                <a:solidFill>
                  <a:prstClr val="black"/>
                </a:solidFill>
              </a:rPr>
              <a:t>ההגינות בענף משקי נבחר</a:t>
            </a:r>
            <a:endParaRPr lang="he-IL" dirty="0">
              <a:solidFill>
                <a:prstClr val="black"/>
              </a:solidFill>
            </a:endParaRPr>
          </a:p>
          <a:p>
            <a:pPr algn="r" rtl="1"/>
            <a:r>
              <a:rPr lang="he-IL" dirty="0" smtClean="0">
                <a:solidFill>
                  <a:prstClr val="black"/>
                </a:solidFill>
              </a:rPr>
              <a:t>ד. העמדת כלי הערכה </a:t>
            </a:r>
            <a:r>
              <a:rPr lang="he-IL" dirty="0" smtClean="0"/>
              <a:t>לרשות הצרכנים</a:t>
            </a:r>
          </a:p>
          <a:p>
            <a:pPr algn="r" rtl="1"/>
            <a:endParaRPr lang="he-IL" sz="1100" dirty="0" smtClean="0">
              <a:solidFill>
                <a:prstClr val="black"/>
              </a:solidFill>
            </a:endParaRPr>
          </a:p>
          <a:p>
            <a:pPr algn="r" rtl="1"/>
            <a:r>
              <a:rPr lang="he-IL" sz="2000" b="1" u="sng" dirty="0" smtClean="0">
                <a:solidFill>
                  <a:prstClr val="black"/>
                </a:solidFill>
              </a:rPr>
              <a:t>תיאור התהליך</a:t>
            </a:r>
          </a:p>
          <a:p>
            <a:pPr marL="273050" indent="-273050" algn="r" rtl="1"/>
            <a:r>
              <a:rPr lang="he-IL" dirty="0">
                <a:solidFill>
                  <a:prstClr val="black"/>
                </a:solidFill>
              </a:rPr>
              <a:t>א. </a:t>
            </a:r>
            <a:r>
              <a:rPr lang="he-IL" dirty="0" smtClean="0">
                <a:solidFill>
                  <a:prstClr val="black"/>
                </a:solidFill>
              </a:rPr>
              <a:t>פיתוח </a:t>
            </a:r>
            <a:r>
              <a:rPr lang="he-IL" dirty="0" smtClean="0"/>
              <a:t>וזיהוי הפרמטרים הרלוונטיים </a:t>
            </a:r>
          </a:p>
          <a:p>
            <a:pPr marL="273050" indent="-273050" algn="r" rtl="1"/>
            <a:r>
              <a:rPr lang="he-IL" dirty="0" smtClean="0">
                <a:solidFill>
                  <a:prstClr val="black"/>
                </a:solidFill>
              </a:rPr>
              <a:t>ב</a:t>
            </a:r>
            <a:r>
              <a:rPr lang="he-IL" dirty="0">
                <a:solidFill>
                  <a:prstClr val="black"/>
                </a:solidFill>
              </a:rPr>
              <a:t>. </a:t>
            </a:r>
            <a:r>
              <a:rPr lang="he-IL" dirty="0" smtClean="0">
                <a:solidFill>
                  <a:prstClr val="black"/>
                </a:solidFill>
              </a:rPr>
              <a:t>בחינת רמת ההגינות הנתפסת בתחום המזון </a:t>
            </a:r>
            <a:r>
              <a:rPr lang="he-IL" dirty="0" smtClean="0"/>
              <a:t>(בוצע ופורסם ב-26 למרץ, 2014)</a:t>
            </a:r>
            <a:endParaRPr lang="he-IL" dirty="0"/>
          </a:p>
          <a:p>
            <a:pPr marL="273050" indent="-273050" algn="r" rtl="1"/>
            <a:r>
              <a:rPr lang="he-IL" dirty="0">
                <a:solidFill>
                  <a:prstClr val="black"/>
                </a:solidFill>
              </a:rPr>
              <a:t>ג. </a:t>
            </a:r>
            <a:r>
              <a:rPr lang="he-IL" dirty="0" smtClean="0">
                <a:solidFill>
                  <a:prstClr val="black"/>
                </a:solidFill>
              </a:rPr>
              <a:t>בחינת רמת ההגינות הנתפסת בתחום מוצרי החשמל ואלקטרוניקה באמצעות סקר טלפוני בקרב 716 נשים וגברים בגילאי 18+ אשר רכשו במהלך השנה האחרונה מוצר חשמלי כלשהו (פרט למחשבים וציוד מחשב).</a:t>
            </a:r>
            <a:endParaRPr lang="he-IL" dirty="0">
              <a:solidFill>
                <a:prstClr val="black"/>
              </a:solidFill>
            </a:endParaRPr>
          </a:p>
          <a:p>
            <a:pPr algn="r" rtl="1"/>
            <a:endParaRPr lang="he-IL" sz="1100" dirty="0">
              <a:solidFill>
                <a:prstClr val="black"/>
              </a:solidFill>
            </a:endParaRPr>
          </a:p>
          <a:p>
            <a:pPr algn="r" rtl="1"/>
            <a:r>
              <a:rPr lang="he-IL" sz="2000" b="1" u="sng" dirty="0" smtClean="0">
                <a:solidFill>
                  <a:prstClr val="black"/>
                </a:solidFill>
              </a:rPr>
              <a:t>צוות </a:t>
            </a:r>
            <a:r>
              <a:rPr lang="he-IL" sz="2000" b="1" u="sng" dirty="0">
                <a:solidFill>
                  <a:prstClr val="black"/>
                </a:solidFill>
              </a:rPr>
              <a:t>הפרויקט:</a:t>
            </a:r>
          </a:p>
          <a:p>
            <a:pPr algn="r" rtl="1"/>
            <a:r>
              <a:rPr lang="he-IL" dirty="0"/>
              <a:t>יוזם </a:t>
            </a:r>
            <a:r>
              <a:rPr lang="he-IL" dirty="0" smtClean="0"/>
              <a:t>מדד ההגינות – </a:t>
            </a:r>
            <a:r>
              <a:rPr lang="he-IL" dirty="0"/>
              <a:t>עו"ד אהוד </a:t>
            </a:r>
            <a:r>
              <a:rPr lang="he-IL" dirty="0" smtClean="0"/>
              <a:t>פלג, מנכ"ל המועצה הישראלית לצרכנות</a:t>
            </a:r>
            <a:endParaRPr lang="he-IL" dirty="0"/>
          </a:p>
          <a:p>
            <a:pPr algn="r" rtl="1"/>
            <a:r>
              <a:rPr lang="he-IL" dirty="0"/>
              <a:t>ראש הצוות </a:t>
            </a:r>
            <a:r>
              <a:rPr lang="he-IL" dirty="0" smtClean="0"/>
              <a:t>- בני </a:t>
            </a:r>
            <a:r>
              <a:rPr lang="he-IL" dirty="0" err="1" smtClean="0"/>
              <a:t>פפרמן</a:t>
            </a:r>
            <a:r>
              <a:rPr lang="he-IL" dirty="0" smtClean="0"/>
              <a:t>, </a:t>
            </a:r>
            <a:r>
              <a:rPr lang="he-IL" dirty="0"/>
              <a:t>ראש מנהל מחקר </a:t>
            </a:r>
            <a:r>
              <a:rPr lang="he-IL" dirty="0" smtClean="0"/>
              <a:t>וכלכלה</a:t>
            </a:r>
            <a:r>
              <a:rPr lang="he-IL" dirty="0"/>
              <a:t>, משרד הכלכלה</a:t>
            </a:r>
          </a:p>
          <a:p>
            <a:pPr algn="r" rtl="1"/>
            <a:r>
              <a:rPr lang="he-IL" dirty="0"/>
              <a:t>יועץ </a:t>
            </a:r>
            <a:r>
              <a:rPr lang="he-IL" dirty="0" smtClean="0"/>
              <a:t>מדעי - דניאל לוי, פרופסור לכלכלה באוניברסיטת בר אילן</a:t>
            </a:r>
          </a:p>
          <a:p>
            <a:pPr algn="r" rtl="1"/>
            <a:r>
              <a:rPr lang="he-IL" dirty="0"/>
              <a:t>צביקה </a:t>
            </a:r>
            <a:r>
              <a:rPr lang="he-IL" dirty="0" err="1"/>
              <a:t>וושלר</a:t>
            </a:r>
            <a:r>
              <a:rPr lang="he-IL" dirty="0"/>
              <a:t> – סמנכ"ל המועצה הישראלית לצרכנות</a:t>
            </a:r>
          </a:p>
          <a:p>
            <a:pPr algn="r" rtl="1"/>
            <a:r>
              <a:rPr lang="he-IL" dirty="0" smtClean="0"/>
              <a:t>גיל </a:t>
            </a:r>
            <a:r>
              <a:rPr lang="he-IL" dirty="0" err="1" smtClean="0"/>
              <a:t>ברגפרוינד</a:t>
            </a:r>
            <a:r>
              <a:rPr lang="he-IL" dirty="0" smtClean="0"/>
              <a:t>– כלכלן, המועצה הישראלית לצרכנות</a:t>
            </a:r>
            <a:endParaRPr lang="he-IL" dirty="0"/>
          </a:p>
          <a:p>
            <a:pPr algn="r" rtl="1"/>
            <a:r>
              <a:rPr lang="he-IL" dirty="0" smtClean="0"/>
              <a:t>מיכל </a:t>
            </a:r>
            <a:r>
              <a:rPr lang="he-IL" dirty="0"/>
              <a:t>ברומר – חוקרת בכירה, </a:t>
            </a:r>
            <a:r>
              <a:rPr lang="he-IL" dirty="0" smtClean="0"/>
              <a:t>מומחית בצרכנות ושיווק, מנהל המחקר במשרד הכלכלה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55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12160" y="48305"/>
            <a:ext cx="3110146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ש.3 הגינות - הגדרה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49147" y="2289066"/>
            <a:ext cx="7980024" cy="138499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marL="1160463" indent="-1160463" algn="r" rtl="1"/>
            <a:r>
              <a:rPr lang="he-IL" sz="2800" b="1" u="sng" dirty="0" smtClean="0">
                <a:solidFill>
                  <a:schemeClr val="bg1"/>
                </a:solidFill>
              </a:rPr>
              <a:t>הגינות</a:t>
            </a:r>
            <a:r>
              <a:rPr lang="he-IL" sz="2800" b="1" dirty="0" smtClean="0">
                <a:solidFill>
                  <a:schemeClr val="bg1"/>
                </a:solidFill>
              </a:rPr>
              <a:t>: התנהלות ישרה ושקופה של עוסק כלפי צרכן בלא לנסות להטעותו או לנצל לרעה את חולשתו או מצוקתו.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71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66262" y="48305"/>
            <a:ext cx="4442242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ש.4 הגינות –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מושג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רב מימדי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9147" y="1052736"/>
            <a:ext cx="7974347" cy="20159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u="sng" dirty="0"/>
              <a:t>הצוות הגדיר </a:t>
            </a:r>
            <a:r>
              <a:rPr lang="he-IL" sz="2000" u="sng" dirty="0" smtClean="0"/>
              <a:t>25 אירועים </a:t>
            </a:r>
            <a:r>
              <a:rPr lang="he-IL" sz="2000" u="sng" dirty="0"/>
              <a:t>המבטאים </a:t>
            </a:r>
            <a:r>
              <a:rPr lang="he-IL" sz="2000" u="sng" dirty="0" err="1" smtClean="0"/>
              <a:t>מימדים</a:t>
            </a:r>
            <a:r>
              <a:rPr lang="he-IL" sz="2000" u="sng" dirty="0" smtClean="0"/>
              <a:t> שונים של </a:t>
            </a:r>
            <a:r>
              <a:rPr lang="he-IL" sz="2000" u="sng" dirty="0"/>
              <a:t>חוסר </a:t>
            </a:r>
            <a:r>
              <a:rPr lang="he-IL" sz="2000" u="sng" dirty="0" smtClean="0"/>
              <a:t>הגינות בתחום מוצרי חשמל ואלקטרוניקה, לפי הממשקים הבאים:</a:t>
            </a:r>
          </a:p>
          <a:p>
            <a:pPr algn="r" rtl="1"/>
            <a:endParaRPr lang="he-IL" sz="500" u="sng" dirty="0">
              <a:solidFill>
                <a:prstClr val="black"/>
              </a:solidFill>
            </a:endParaRPr>
          </a:p>
          <a:p>
            <a:pPr marL="360363" indent="-360363" algn="r" rtl="1">
              <a:buFont typeface="+mj-lt"/>
              <a:buAutoNum type="arabicPeriod"/>
            </a:pPr>
            <a:r>
              <a:rPr lang="he-IL" sz="2000" dirty="0" smtClean="0">
                <a:effectLst/>
              </a:rPr>
              <a:t>החנות</a:t>
            </a:r>
            <a:endParaRPr lang="he-IL" sz="2000" dirty="0"/>
          </a:p>
          <a:p>
            <a:pPr marL="360363" indent="-360363" algn="r" rtl="1">
              <a:buFont typeface="+mj-lt"/>
              <a:buAutoNum type="arabicPeriod"/>
            </a:pPr>
            <a:r>
              <a:rPr lang="he-IL" sz="2000" dirty="0" smtClean="0"/>
              <a:t>שירות התקנה</a:t>
            </a:r>
          </a:p>
          <a:p>
            <a:pPr marL="360363" indent="-360363" algn="r" rtl="1">
              <a:buFont typeface="+mj-lt"/>
              <a:buAutoNum type="arabicPeriod"/>
            </a:pPr>
            <a:r>
              <a:rPr lang="he-IL" sz="2000" dirty="0" smtClean="0"/>
              <a:t>ביטול עסקה או החזרת המוצר</a:t>
            </a:r>
          </a:p>
          <a:p>
            <a:pPr marL="360363" indent="-360363" algn="r" rtl="1">
              <a:buFont typeface="+mj-lt"/>
              <a:buAutoNum type="arabicPeriod"/>
            </a:pPr>
            <a:r>
              <a:rPr lang="he-IL" sz="2000" dirty="0" smtClean="0"/>
              <a:t>תקלות ופגמים במוצר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1015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72978" y="48305"/>
            <a:ext cx="6835526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ש.5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אירועים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שנבדקו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הנתפסים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כחוסר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הגינות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4761" y="634336"/>
            <a:ext cx="8267918" cy="63401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r" rtl="1">
              <a:buAutoNum type="arabicPeriod"/>
            </a:pPr>
            <a:r>
              <a:rPr lang="he-IL" b="1" u="sng" dirty="0" smtClean="0">
                <a:solidFill>
                  <a:prstClr val="black"/>
                </a:solidFill>
              </a:rPr>
              <a:t>ממשק </a:t>
            </a:r>
            <a:r>
              <a:rPr lang="he-IL" b="1" u="sng" dirty="0">
                <a:solidFill>
                  <a:prstClr val="black"/>
                </a:solidFill>
              </a:rPr>
              <a:t>החנות - בממשק זה נבדקו 15אירועים המבטאים חוסר הגינות</a:t>
            </a:r>
          </a:p>
          <a:p>
            <a:pPr marL="457200" indent="-457200" algn="r" rtl="1">
              <a:buAutoNum type="arabicPeriod"/>
            </a:pPr>
            <a:endParaRPr lang="he-IL" sz="700" u="sng" dirty="0" smtClean="0">
              <a:solidFill>
                <a:srgbClr val="FF0000"/>
              </a:solidFill>
            </a:endParaRPr>
          </a:p>
          <a:p>
            <a:pPr algn="r" rtl="1"/>
            <a:r>
              <a:rPr lang="he-IL" u="sng" dirty="0" smtClean="0"/>
              <a:t>חוסר הגינות כללית בחנות</a:t>
            </a:r>
          </a:p>
          <a:p>
            <a:pPr algn="r" rtl="1"/>
            <a:r>
              <a:rPr lang="he-IL" dirty="0" smtClean="0"/>
              <a:t>א. המוכר </a:t>
            </a:r>
            <a:r>
              <a:rPr lang="he-IL" dirty="0"/>
              <a:t>המליץ על מותגים מסוימים מאינטרסים אישיים שלו או של החנות</a:t>
            </a:r>
          </a:p>
          <a:p>
            <a:pPr algn="r" rtl="1"/>
            <a:r>
              <a:rPr lang="he-IL" dirty="0" smtClean="0"/>
              <a:t>ב. המוכר </a:t>
            </a:r>
            <a:r>
              <a:rPr lang="he-IL" dirty="0"/>
              <a:t>לא בירר לעומק את הצורך </a:t>
            </a:r>
            <a:r>
              <a:rPr lang="he-IL" dirty="0" smtClean="0"/>
              <a:t>של הלקוח על </a:t>
            </a:r>
            <a:r>
              <a:rPr lang="he-IL" dirty="0"/>
              <a:t>מנת להתאים </a:t>
            </a:r>
            <a:r>
              <a:rPr lang="he-IL" dirty="0" smtClean="0"/>
              <a:t>את </a:t>
            </a:r>
            <a:r>
              <a:rPr lang="he-IL" dirty="0"/>
              <a:t>המוצר האידיאלי</a:t>
            </a:r>
          </a:p>
          <a:p>
            <a:pPr algn="r" rtl="1"/>
            <a:endParaRPr lang="he-IL" sz="700" u="sng" dirty="0" smtClean="0"/>
          </a:p>
          <a:p>
            <a:pPr algn="r" rtl="1"/>
            <a:r>
              <a:rPr lang="he-IL" u="sng" dirty="0" smtClean="0"/>
              <a:t>מידע מבלבל</a:t>
            </a:r>
            <a:endParaRPr lang="he-IL" u="sng" dirty="0"/>
          </a:p>
          <a:p>
            <a:pPr marL="450850" indent="-450850" algn="r" rtl="1"/>
            <a:r>
              <a:rPr lang="he-IL" dirty="0" smtClean="0"/>
              <a:t>ג. בחנות </a:t>
            </a:r>
            <a:r>
              <a:rPr lang="he-IL" dirty="0"/>
              <a:t>הוצג שלט המכריז על הנחה במחיר מוצר, אבל התברר שההנחה היא רק למי שמקיים תנאי מסוים שלא הופיע בשלט</a:t>
            </a:r>
          </a:p>
          <a:p>
            <a:pPr algn="r" rtl="1"/>
            <a:r>
              <a:rPr lang="he-IL" dirty="0" smtClean="0"/>
              <a:t>ד. נמצאה </a:t>
            </a:r>
            <a:r>
              <a:rPr lang="he-IL" dirty="0"/>
              <a:t>אי התאמה ברמת הציפיות בין מה שהובטח </a:t>
            </a:r>
            <a:r>
              <a:rPr lang="he-IL" dirty="0" smtClean="0"/>
              <a:t>ללקוח לבין </a:t>
            </a:r>
            <a:r>
              <a:rPr lang="he-IL" dirty="0"/>
              <a:t>מה </a:t>
            </a:r>
            <a:r>
              <a:rPr lang="he-IL" dirty="0" smtClean="0"/>
              <a:t>שקיבל בפועל</a:t>
            </a:r>
          </a:p>
          <a:p>
            <a:pPr algn="r" rtl="1"/>
            <a:r>
              <a:rPr lang="he-IL" dirty="0" smtClean="0"/>
              <a:t>ה. המוכר </a:t>
            </a:r>
            <a:r>
              <a:rPr lang="he-IL" dirty="0"/>
              <a:t>הציג מידע מבלבל בעסקה על מנת להשפיע על ההחלטה</a:t>
            </a:r>
          </a:p>
          <a:p>
            <a:pPr algn="r" rtl="1"/>
            <a:endParaRPr lang="he-IL" sz="700" u="sng" dirty="0" smtClean="0"/>
          </a:p>
          <a:p>
            <a:pPr algn="r" rtl="1"/>
            <a:r>
              <a:rPr lang="he-IL" u="sng" dirty="0" smtClean="0"/>
              <a:t>חוסר </a:t>
            </a:r>
            <a:r>
              <a:rPr lang="he-IL" u="sng" dirty="0"/>
              <a:t>הגינות במחיר</a:t>
            </a:r>
          </a:p>
          <a:p>
            <a:pPr lvl="0" algn="r" rtl="1"/>
            <a:r>
              <a:rPr lang="he-IL" dirty="0" smtClean="0">
                <a:solidFill>
                  <a:prstClr val="black"/>
                </a:solidFill>
              </a:rPr>
              <a:t>ו. אין </a:t>
            </a:r>
            <a:r>
              <a:rPr lang="he-IL" dirty="0">
                <a:solidFill>
                  <a:prstClr val="black"/>
                </a:solidFill>
              </a:rPr>
              <a:t>תמורה הולמת למחיר שמשלמים על מוצרי חשמל בחנות</a:t>
            </a:r>
          </a:p>
          <a:p>
            <a:pPr lvl="0" algn="r" rtl="1"/>
            <a:r>
              <a:rPr lang="he-IL" dirty="0" smtClean="0">
                <a:solidFill>
                  <a:prstClr val="black"/>
                </a:solidFill>
              </a:rPr>
              <a:t>ז. הלקוח נתקל בטעויות </a:t>
            </a:r>
            <a:r>
              <a:rPr lang="he-IL" dirty="0">
                <a:solidFill>
                  <a:prstClr val="black"/>
                </a:solidFill>
              </a:rPr>
              <a:t>בחשבון </a:t>
            </a:r>
            <a:r>
              <a:rPr lang="he-IL" dirty="0" smtClean="0">
                <a:solidFill>
                  <a:prstClr val="black"/>
                </a:solidFill>
              </a:rPr>
              <a:t>בקופה</a:t>
            </a:r>
          </a:p>
          <a:p>
            <a:pPr algn="r" rtl="1"/>
            <a:endParaRPr lang="he-IL" sz="700" u="sng" dirty="0"/>
          </a:p>
          <a:p>
            <a:pPr algn="r" rtl="1"/>
            <a:r>
              <a:rPr lang="he-IL" u="sng" dirty="0" smtClean="0"/>
              <a:t>הסתרת </a:t>
            </a:r>
            <a:r>
              <a:rPr lang="he-IL" u="sng" dirty="0"/>
              <a:t>מידע</a:t>
            </a:r>
          </a:p>
          <a:p>
            <a:pPr algn="r" rtl="1"/>
            <a:r>
              <a:rPr lang="he-IL" dirty="0" smtClean="0"/>
              <a:t>ח. </a:t>
            </a:r>
            <a:r>
              <a:rPr lang="he-IL" dirty="0"/>
              <a:t>המוכר סירב למסור מחיר בטלפון</a:t>
            </a:r>
          </a:p>
          <a:p>
            <a:pPr algn="r" rtl="1"/>
            <a:r>
              <a:rPr lang="he-IL" dirty="0" smtClean="0"/>
              <a:t>ט. </a:t>
            </a:r>
            <a:r>
              <a:rPr lang="he-IL" dirty="0"/>
              <a:t>לא נימסר מידע שלם בנוגע לתכולת האחריות</a:t>
            </a:r>
          </a:p>
          <a:p>
            <a:pPr algn="r" rtl="1"/>
            <a:r>
              <a:rPr lang="he-IL" dirty="0" smtClean="0"/>
              <a:t>י. לא </a:t>
            </a:r>
            <a:r>
              <a:rPr lang="he-IL" dirty="0"/>
              <a:t>צוין דירוג האנרגטי של המוצר</a:t>
            </a:r>
          </a:p>
          <a:p>
            <a:pPr algn="r" rtl="1"/>
            <a:r>
              <a:rPr lang="he-IL" dirty="0"/>
              <a:t>יא</a:t>
            </a:r>
            <a:r>
              <a:rPr lang="he-IL" dirty="0" smtClean="0"/>
              <a:t>. </a:t>
            </a:r>
            <a:r>
              <a:rPr lang="he-IL" dirty="0"/>
              <a:t>תנאי הרכישה, הובלה או התקנה לא הובהרו </a:t>
            </a:r>
            <a:r>
              <a:rPr lang="he-IL" dirty="0" smtClean="0"/>
              <a:t>ללקוח לפני </a:t>
            </a:r>
            <a:r>
              <a:rPr lang="he-IL" dirty="0"/>
              <a:t>הרכישה של המוצר</a:t>
            </a:r>
          </a:p>
          <a:p>
            <a:pPr algn="r" rtl="1"/>
            <a:r>
              <a:rPr lang="he-IL" dirty="0" err="1"/>
              <a:t>יב</a:t>
            </a:r>
            <a:r>
              <a:rPr lang="he-IL" dirty="0" smtClean="0"/>
              <a:t>. </a:t>
            </a:r>
            <a:r>
              <a:rPr lang="he-IL" dirty="0"/>
              <a:t>החנות| המוכר הסתירו מידע בקשר לכל החלופות האפשריות למוצר </a:t>
            </a:r>
            <a:r>
              <a:rPr lang="he-IL" dirty="0" smtClean="0"/>
              <a:t>שנרכש</a:t>
            </a:r>
            <a:endParaRPr lang="he-IL" dirty="0"/>
          </a:p>
          <a:p>
            <a:pPr algn="r" rtl="1"/>
            <a:r>
              <a:rPr lang="he-IL" dirty="0" err="1"/>
              <a:t>יג</a:t>
            </a:r>
            <a:r>
              <a:rPr lang="he-IL" dirty="0" smtClean="0"/>
              <a:t>. </a:t>
            </a:r>
            <a:r>
              <a:rPr lang="he-IL" dirty="0"/>
              <a:t>החנות| המוכר הסתירו מידע בנוגע למפרט הטכני או תכונות </a:t>
            </a:r>
            <a:r>
              <a:rPr lang="he-IL" dirty="0" smtClean="0"/>
              <a:t>המוצר שנרכש</a:t>
            </a:r>
            <a:endParaRPr lang="he-IL" dirty="0"/>
          </a:p>
          <a:p>
            <a:pPr algn="r" rtl="1"/>
            <a:r>
              <a:rPr lang="he-IL" dirty="0"/>
              <a:t>יד</a:t>
            </a:r>
            <a:r>
              <a:rPr lang="he-IL" dirty="0" smtClean="0"/>
              <a:t>. </a:t>
            </a:r>
            <a:r>
              <a:rPr lang="he-IL" dirty="0"/>
              <a:t>החנות| המוכר </a:t>
            </a:r>
            <a:r>
              <a:rPr lang="he-IL" dirty="0" smtClean="0"/>
              <a:t>הסתירו </a:t>
            </a:r>
            <a:r>
              <a:rPr lang="he-IL" dirty="0"/>
              <a:t>מידע בנוגע לצורך לרכוש מוצרים נלווים למוצר </a:t>
            </a:r>
            <a:r>
              <a:rPr lang="he-IL" dirty="0" smtClean="0"/>
              <a:t>שנרכש</a:t>
            </a:r>
            <a:endParaRPr lang="he-IL" dirty="0"/>
          </a:p>
          <a:p>
            <a:pPr algn="r" rtl="1"/>
            <a:r>
              <a:rPr lang="he-IL" dirty="0" smtClean="0"/>
              <a:t>טו. בחנות לא נמסר הסכם </a:t>
            </a:r>
            <a:r>
              <a:rPr lang="he-IL" dirty="0"/>
              <a:t>רכישה או תעודת </a:t>
            </a:r>
            <a:r>
              <a:rPr lang="he-IL" dirty="0" smtClean="0"/>
              <a:t>אחריות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2441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3266" y="48305"/>
            <a:ext cx="7967246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ש.6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אירועים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שנבדקו</a:t>
            </a:r>
            <a:r>
              <a:rPr lang="en-US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הנתפסים כחוסר הגינות (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המשך)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4761" y="2924944"/>
            <a:ext cx="826791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u="sng" dirty="0" smtClean="0">
                <a:solidFill>
                  <a:prstClr val="black"/>
                </a:solidFill>
              </a:rPr>
              <a:t>3. ביטול עסקה או החזרת מוצר – בממשק </a:t>
            </a:r>
            <a:r>
              <a:rPr lang="he-IL" sz="2000" b="1" u="sng" dirty="0" smtClean="0"/>
              <a:t>זה נבדקו 3 אירועים</a:t>
            </a:r>
          </a:p>
          <a:p>
            <a:pPr algn="r" rtl="1"/>
            <a:r>
              <a:rPr lang="he-IL" sz="2000" dirty="0" smtClean="0"/>
              <a:t>א. החנות </a:t>
            </a:r>
            <a:r>
              <a:rPr lang="he-IL" sz="2000" dirty="0"/>
              <a:t>סירבה לבטל עסקה בטווח של 14 יום לאחר הרכישה</a:t>
            </a:r>
          </a:p>
          <a:p>
            <a:pPr algn="r" rtl="1"/>
            <a:r>
              <a:rPr lang="he-IL" sz="2000" dirty="0" smtClean="0"/>
              <a:t>ב. לאחר </a:t>
            </a:r>
            <a:r>
              <a:rPr lang="he-IL" sz="2000" dirty="0"/>
              <a:t>ביטול עסקה, החנות לא החזירה את הסכום המגיע לפי החוק</a:t>
            </a:r>
          </a:p>
          <a:p>
            <a:pPr algn="r" rtl="1"/>
            <a:r>
              <a:rPr lang="he-IL" sz="2000" dirty="0" smtClean="0"/>
              <a:t>ג. בעת </a:t>
            </a:r>
            <a:r>
              <a:rPr lang="he-IL" sz="2000" dirty="0"/>
              <a:t>החזרת המוצר, </a:t>
            </a:r>
            <a:r>
              <a:rPr lang="he-IL" sz="2000" dirty="0" smtClean="0"/>
              <a:t>הלקוח נדרש לשלם </a:t>
            </a:r>
            <a:r>
              <a:rPr lang="he-IL" sz="2000" dirty="0"/>
              <a:t>עבור האריזה שנפתחה או נזרקה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4761" y="4509120"/>
            <a:ext cx="826791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u="sng" dirty="0" smtClean="0">
                <a:solidFill>
                  <a:prstClr val="black"/>
                </a:solidFill>
              </a:rPr>
              <a:t>4. תקלות ופגמים במוצר – בממשק </a:t>
            </a:r>
            <a:r>
              <a:rPr lang="he-IL" sz="2000" b="1" u="sng" dirty="0" smtClean="0"/>
              <a:t>זה נבדקו 4 אירועים </a:t>
            </a:r>
          </a:p>
          <a:p>
            <a:pPr algn="r" rtl="1"/>
            <a:r>
              <a:rPr lang="he-IL" sz="2000" dirty="0" smtClean="0"/>
              <a:t>א. זמן </a:t>
            </a:r>
            <a:r>
              <a:rPr lang="he-IL" sz="2000" dirty="0"/>
              <a:t>המתנה עבור שירותי התקנה או תיקון היו בלתי סבירים</a:t>
            </a:r>
          </a:p>
          <a:p>
            <a:pPr algn="r" rtl="1"/>
            <a:r>
              <a:rPr lang="he-IL" sz="2000" dirty="0" smtClean="0"/>
              <a:t>ב. הספק </a:t>
            </a:r>
            <a:r>
              <a:rPr lang="he-IL" sz="2000" dirty="0"/>
              <a:t>לא לקח אחריות על תקלות חוזרות של המוצר </a:t>
            </a:r>
            <a:r>
              <a:rPr lang="he-IL" sz="2000" dirty="0" smtClean="0"/>
              <a:t>שנרכש</a:t>
            </a:r>
            <a:endParaRPr lang="he-IL" sz="2000" dirty="0"/>
          </a:p>
          <a:p>
            <a:pPr algn="r" rtl="1"/>
            <a:r>
              <a:rPr lang="he-IL" sz="2000" dirty="0" smtClean="0"/>
              <a:t>ג. הספק </a:t>
            </a:r>
            <a:r>
              <a:rPr lang="he-IL" sz="2000" dirty="0"/>
              <a:t>התכחש לאחריות</a:t>
            </a:r>
          </a:p>
          <a:p>
            <a:pPr marL="273050" indent="-273050" algn="r" rtl="1"/>
            <a:r>
              <a:rPr lang="he-IL" sz="2000" dirty="0" smtClean="0"/>
              <a:t>ד. על </a:t>
            </a:r>
            <a:r>
              <a:rPr lang="he-IL" sz="2000" dirty="0"/>
              <a:t>מנת </a:t>
            </a:r>
            <a:r>
              <a:rPr lang="he-IL" sz="2000" dirty="0" smtClean="0"/>
              <a:t>להפעיל </a:t>
            </a:r>
            <a:r>
              <a:rPr lang="he-IL" sz="2000" dirty="0"/>
              <a:t>את האחריות של היצרן או הספק, </a:t>
            </a:r>
            <a:r>
              <a:rPr lang="he-IL" sz="2000" dirty="0" smtClean="0"/>
              <a:t>הלקוח נדרש לעמוד </a:t>
            </a:r>
            <a:r>
              <a:rPr lang="he-IL" sz="2000" dirty="0"/>
              <a:t>בתנאים או דרישות בלתי סבירים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1097449"/>
            <a:ext cx="8267918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u="sng" dirty="0" smtClean="0">
                <a:solidFill>
                  <a:prstClr val="black"/>
                </a:solidFill>
              </a:rPr>
              <a:t>2. שירות התקנה - </a:t>
            </a:r>
            <a:r>
              <a:rPr lang="he-IL" sz="2000" b="1" u="sng" dirty="0" smtClean="0"/>
              <a:t>בממשק זה נבדקו 3 אירועים </a:t>
            </a:r>
          </a:p>
          <a:p>
            <a:pPr algn="r" rtl="1"/>
            <a:r>
              <a:rPr lang="he-IL" sz="2000" dirty="0" smtClean="0"/>
              <a:t>א. הטכנאי </a:t>
            </a:r>
            <a:r>
              <a:rPr lang="he-IL" sz="2000" dirty="0"/>
              <a:t>שהגיע להתקין את המוצר ניסה למכור </a:t>
            </a:r>
            <a:r>
              <a:rPr lang="he-IL" sz="2000" dirty="0" smtClean="0"/>
              <a:t>ללקוח מוצרים </a:t>
            </a:r>
            <a:r>
              <a:rPr lang="he-IL" sz="2000" dirty="0"/>
              <a:t>נלווים</a:t>
            </a:r>
          </a:p>
          <a:p>
            <a:pPr algn="r" rtl="1"/>
            <a:r>
              <a:rPr lang="he-IL" sz="2000" dirty="0" smtClean="0"/>
              <a:t>ב. זמן </a:t>
            </a:r>
            <a:r>
              <a:rPr lang="he-IL" sz="2000" dirty="0"/>
              <a:t>המתנה עבור שירותי התקנה או תיקון היו בלתי סבירים</a:t>
            </a:r>
          </a:p>
          <a:p>
            <a:pPr algn="r" rtl="1"/>
            <a:r>
              <a:rPr lang="he-IL" sz="2000" dirty="0" smtClean="0"/>
              <a:t>ג. נדרשה תוספת תשלום עבור </a:t>
            </a:r>
            <a:r>
              <a:rPr lang="he-IL" sz="2000" dirty="0"/>
              <a:t>הובלה ואספקה למרות ששירותים אלה נכללו </a:t>
            </a:r>
            <a:r>
              <a:rPr lang="he-IL" sz="2000" dirty="0" smtClean="0"/>
              <a:t>במחיר ששולם על ידי הלקוח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02441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1055638"/>
            <a:ext cx="7980024" cy="107721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3200" b="1" dirty="0" smtClean="0">
                <a:solidFill>
                  <a:schemeClr val="bg1"/>
                </a:solidFill>
              </a:rPr>
              <a:t>77% מהציבור תופסים את האירועים שנבדקו</a:t>
            </a:r>
            <a:r>
              <a:rPr lang="en-US" sz="3200" b="1" dirty="0" smtClean="0">
                <a:solidFill>
                  <a:schemeClr val="bg1"/>
                </a:solidFill>
              </a:rPr>
              <a:t/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he-IL" sz="3200" b="1" dirty="0" smtClean="0">
                <a:solidFill>
                  <a:schemeClr val="bg1"/>
                </a:solidFill>
              </a:rPr>
              <a:t>כ- 'לא </a:t>
            </a:r>
            <a:r>
              <a:rPr lang="he-IL" sz="3200" b="1" dirty="0">
                <a:solidFill>
                  <a:schemeClr val="bg1"/>
                </a:solidFill>
              </a:rPr>
              <a:t>הוגנים</a:t>
            </a:r>
            <a:r>
              <a:rPr lang="he-IL" sz="3200" b="1" dirty="0" smtClean="0">
                <a:solidFill>
                  <a:schemeClr val="bg1"/>
                </a:solidFill>
              </a:rPr>
              <a:t>'.</a:t>
            </a:r>
            <a:endParaRPr lang="he-IL" sz="32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2495798"/>
            <a:ext cx="7980024" cy="10772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3200" b="1" dirty="0" smtClean="0">
                <a:solidFill>
                  <a:schemeClr val="bg1"/>
                </a:solidFill>
              </a:rPr>
              <a:t>30% מהציבור </a:t>
            </a:r>
            <a:r>
              <a:rPr lang="he-IL" sz="3200" b="1" dirty="0">
                <a:solidFill>
                  <a:schemeClr val="bg1"/>
                </a:solidFill>
              </a:rPr>
              <a:t>נחשפו לחוסר הגינות </a:t>
            </a:r>
            <a:r>
              <a:rPr lang="he-IL" sz="3200" b="1" dirty="0" smtClean="0">
                <a:solidFill>
                  <a:schemeClr val="bg1"/>
                </a:solidFill>
              </a:rPr>
              <a:t>בחנות מוצרי חשמל ואלקטרוניקה.</a:t>
            </a:r>
            <a:endParaRPr lang="he-IL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3465" y="-27384"/>
            <a:ext cx="77510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ש.7 עיקרי הממצאים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3608" y="4005064"/>
            <a:ext cx="7980024" cy="15696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3200" b="1" dirty="0" smtClean="0">
                <a:solidFill>
                  <a:schemeClr val="bg1"/>
                </a:solidFill>
              </a:rPr>
              <a:t>כ- 40% מהקונים שנתקלו בתקלה או פגם במוצר נחשפו </a:t>
            </a:r>
            <a:r>
              <a:rPr lang="he-IL" sz="3200" b="1" dirty="0">
                <a:solidFill>
                  <a:schemeClr val="bg1"/>
                </a:solidFill>
              </a:rPr>
              <a:t>לחוסר </a:t>
            </a:r>
            <a:r>
              <a:rPr lang="he-IL" sz="3200" b="1" dirty="0" smtClean="0">
                <a:solidFill>
                  <a:schemeClr val="bg1"/>
                </a:solidFill>
              </a:rPr>
              <a:t>הגינות בשירות שקיבלו בעקבות התקלה או פגם במוצר שנרכש.</a:t>
            </a:r>
            <a:endParaRPr lang="he-IL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4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1600" y="-27384"/>
            <a:ext cx="79928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ש.8 ממשק החנות</a:t>
            </a:r>
            <a: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תפיסת </a:t>
            </a:r>
            <a:r>
              <a:rPr lang="he-IL" sz="2800" b="1" u="sng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אירועים כ'לא הוגנים' אל מול שיעור </a:t>
            </a:r>
            <a:r>
              <a:rPr lang="he-IL" sz="2800" b="1" u="sng" dirty="0" smtClean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ההיחשפות</a:t>
            </a:r>
            <a:endParaRPr lang="he-IL" sz="2800" b="1" u="sng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951111"/>
            <a:ext cx="7980024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sz="2400" b="1" dirty="0" smtClean="0">
                <a:solidFill>
                  <a:schemeClr val="bg1"/>
                </a:solidFill>
              </a:rPr>
              <a:t>1 מכל 3 לקוחות נחשפים לחוסר הגינות בחנויות מוצרי חשמל</a:t>
            </a:r>
            <a:endParaRPr lang="he-IL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9303" y="6453336"/>
            <a:ext cx="76328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100" dirty="0" smtClean="0"/>
              <a:t>ש': אקריא לך רשימה של היגדים בהתייחס למוצר שקנית.  עבור כל היגד ציין האם זה קרה לך בשנה האחרונה.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he-IL" sz="1100" dirty="0" smtClean="0"/>
              <a:t>לאחר מכן, עבור כל היגד, אמור לי האם התיאור</a:t>
            </a:r>
            <a:r>
              <a:rPr lang="he-IL" sz="1100" dirty="0" smtClean="0">
                <a:solidFill>
                  <a:srgbClr val="FF0000"/>
                </a:solidFill>
              </a:rPr>
              <a:t> </a:t>
            </a:r>
            <a:r>
              <a:rPr lang="he-IL" sz="1100" dirty="0" smtClean="0"/>
              <a:t>נתפס בעיניך כהוגן או לא הוגן.</a:t>
            </a:r>
            <a:endParaRPr lang="en-US" sz="1100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416290559"/>
              </p:ext>
            </p:extLst>
          </p:nvPr>
        </p:nvGraphicFramePr>
        <p:xfrm>
          <a:off x="1331640" y="1412776"/>
          <a:ext cx="763284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26888" y="261774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1400" dirty="0" smtClean="0"/>
              <a:t>מידע מבלבל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5157192"/>
            <a:ext cx="783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1400" dirty="0" smtClean="0"/>
              <a:t>הסתרת מידע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40536" y="3409836"/>
            <a:ext cx="1116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1400" dirty="0" smtClean="0"/>
              <a:t>חוסר הגינות במחיר</a:t>
            </a:r>
            <a:endParaRPr lang="en-US" sz="1400" dirty="0"/>
          </a:p>
        </p:txBody>
      </p:sp>
      <p:sp>
        <p:nvSpPr>
          <p:cNvPr id="12" name="Left Brace 11"/>
          <p:cNvSpPr/>
          <p:nvPr/>
        </p:nvSpPr>
        <p:spPr>
          <a:xfrm>
            <a:off x="1876054" y="2564904"/>
            <a:ext cx="175666" cy="77292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>
            <a:off x="1907704" y="4077072"/>
            <a:ext cx="148956" cy="22322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>
            <a:off x="1907704" y="3409836"/>
            <a:ext cx="148956" cy="5952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39752" y="4077072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367048" y="342900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411760" y="2492896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99592" y="1988840"/>
            <a:ext cx="1116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1400" dirty="0" smtClean="0"/>
              <a:t>כללי</a:t>
            </a:r>
            <a:endParaRPr lang="en-US" sz="1400" dirty="0"/>
          </a:p>
        </p:txBody>
      </p:sp>
      <p:sp>
        <p:nvSpPr>
          <p:cNvPr id="19" name="Left Brace 18"/>
          <p:cNvSpPr/>
          <p:nvPr/>
        </p:nvSpPr>
        <p:spPr>
          <a:xfrm>
            <a:off x="1866760" y="1988840"/>
            <a:ext cx="189900" cy="5040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5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8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2815</TotalTime>
  <Words>3152</Words>
  <Application>Microsoft Office PowerPoint</Application>
  <PresentationFormat>On-screen Show (4:3)</PresentationFormat>
  <Paragraphs>379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ערכת נושא Office</vt:lpstr>
      <vt:lpstr>2_ערכת נושא Office</vt:lpstr>
      <vt:lpstr>3_ערכת נושא Office</vt:lpstr>
      <vt:lpstr>5_ערכת נושא Office</vt:lpstr>
      <vt:lpstr>6_ערכת נושא Office</vt:lpstr>
      <vt:lpstr>8_ערכת נושא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</dc:creator>
  <cp:lastModifiedBy>Mich</cp:lastModifiedBy>
  <cp:revision>225</cp:revision>
  <cp:lastPrinted>2014-08-31T11:00:55Z</cp:lastPrinted>
  <dcterms:created xsi:type="dcterms:W3CDTF">2014-03-07T11:34:07Z</dcterms:created>
  <dcterms:modified xsi:type="dcterms:W3CDTF">2014-09-09T09:01:14Z</dcterms:modified>
</cp:coreProperties>
</file>